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2"/>
  </p:notesMasterIdLst>
  <p:sldIdLst>
    <p:sldId id="319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2" r:id="rId16"/>
    <p:sldId id="273" r:id="rId17"/>
    <p:sldId id="274" r:id="rId18"/>
    <p:sldId id="275" r:id="rId19"/>
    <p:sldId id="276" r:id="rId20"/>
    <p:sldId id="277" r:id="rId21"/>
    <p:sldId id="281" r:id="rId22"/>
    <p:sldId id="283" r:id="rId23"/>
    <p:sldId id="285" r:id="rId24"/>
    <p:sldId id="287" r:id="rId25"/>
    <p:sldId id="288" r:id="rId26"/>
    <p:sldId id="289" r:id="rId27"/>
    <p:sldId id="290" r:id="rId28"/>
    <p:sldId id="291" r:id="rId29"/>
    <p:sldId id="292" r:id="rId30"/>
    <p:sldId id="293" r:id="rId31"/>
    <p:sldId id="294" r:id="rId32"/>
    <p:sldId id="295" r:id="rId33"/>
    <p:sldId id="296" r:id="rId34"/>
    <p:sldId id="297" r:id="rId35"/>
    <p:sldId id="298" r:id="rId36"/>
    <p:sldId id="299" r:id="rId37"/>
    <p:sldId id="300" r:id="rId38"/>
    <p:sldId id="302" r:id="rId39"/>
    <p:sldId id="308" r:id="rId40"/>
    <p:sldId id="309" r:id="rId4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32"/>
    <p:restoredTop sz="94560"/>
  </p:normalViewPr>
  <p:slideViewPr>
    <p:cSldViewPr snapToGrid="0" snapToObjects="1">
      <p:cViewPr varScale="1">
        <p:scale>
          <a:sx n="55" d="100"/>
          <a:sy n="55" d="100"/>
        </p:scale>
        <p:origin x="78" y="6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png>
</file>

<file path=ppt/media/image3.png>
</file>

<file path=ppt/media/image4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rPr dirty="0"/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rPr dirty="0"/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dirty="0"/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rPr dirty="0"/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Gill Sans"/>
                <a:cs typeface="Gill Sans"/>
                <a:sym typeface="Gill Sans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508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 panose="020F0502020204030204" pitchFamily="34" charset="0"/>
          <a:ea typeface="Gill Sans"/>
          <a:cs typeface="Gill Sans"/>
          <a:sym typeface="Gill Sans"/>
        </a:defRPr>
      </a:lvl1pPr>
      <a:lvl2pPr marL="9525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 panose="020F0502020204030204" pitchFamily="34" charset="0"/>
          <a:ea typeface="Gill Sans"/>
          <a:cs typeface="Gill Sans"/>
          <a:sym typeface="Gill Sans"/>
        </a:defRPr>
      </a:lvl2pPr>
      <a:lvl3pPr marL="1397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 panose="020F0502020204030204" pitchFamily="34" charset="0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 panose="020F0502020204030204" pitchFamily="34" charset="0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 panose="020F0502020204030204" pitchFamily="34" charset="0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automatetheboringstuff.com/2e/chapter16/" TargetMode="Externa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>
            <a:extLst>
              <a:ext uri="{FF2B5EF4-FFF2-40B4-BE49-F238E27FC236}">
                <a16:creationId xmlns:a16="http://schemas.microsoft.com/office/drawing/2014/main" id="{77EE7CE9-E15B-252E-6F7E-44E47A2B9B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82763" y="2990851"/>
            <a:ext cx="9438084" cy="2476500"/>
          </a:xfrm>
        </p:spPr>
        <p:txBody>
          <a:bodyPr>
            <a:normAutofit fontScale="90000"/>
          </a:bodyPr>
          <a:lstStyle/>
          <a:p>
            <a:pPr eaLnBrk="1"/>
            <a:r>
              <a:rPr lang="en-US" altLang="en-US" sz="6000" dirty="0"/>
              <a:t>CS 220 / CS319 </a:t>
            </a:r>
            <a:br>
              <a:rPr lang="en-US" altLang="en-US" sz="6000" dirty="0"/>
            </a:br>
            <a:r>
              <a:rPr lang="en-US" sz="6000" dirty="0"/>
              <a:t>Tabular Data </a:t>
            </a:r>
            <a:br>
              <a:rPr lang="en-US" sz="6000" dirty="0"/>
            </a:br>
            <a:r>
              <a:rPr lang="en-US" sz="6000" dirty="0"/>
              <a:t>(CSV and Spreadsheets)</a:t>
            </a:r>
            <a:endParaRPr lang="en-US" altLang="en-US" sz="6000" dirty="0"/>
          </a:p>
        </p:txBody>
      </p:sp>
      <p:sp>
        <p:nvSpPr>
          <p:cNvPr id="3075" name="Rectangle 2">
            <a:extLst>
              <a:ext uri="{FF2B5EF4-FFF2-40B4-BE49-F238E27FC236}">
                <a16:creationId xmlns:a16="http://schemas.microsoft.com/office/drawing/2014/main" id="{DE65C9D5-7927-FF86-AD33-7A9EDFE5920C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>
          <a:xfrm>
            <a:off x="2576910" y="5791200"/>
            <a:ext cx="7848601" cy="847725"/>
          </a:xfrm>
        </p:spPr>
        <p:txBody>
          <a:bodyPr anchor="t">
            <a:normAutofit fontScale="92500" lnSpcReduction="10000"/>
          </a:bodyPr>
          <a:lstStyle/>
          <a:p>
            <a:pPr eaLnBrk="1">
              <a:spcBef>
                <a:spcPct val="0"/>
              </a:spcBef>
              <a:buSzTx/>
            </a:pPr>
            <a:r>
              <a:rPr lang="en-US" altLang="en-US" sz="2774"/>
              <a:t>Department of Computer Sciences</a:t>
            </a:r>
          </a:p>
          <a:p>
            <a:pPr eaLnBrk="1">
              <a:spcBef>
                <a:spcPct val="0"/>
              </a:spcBef>
              <a:buSzTx/>
            </a:pPr>
            <a:r>
              <a:rPr lang="en-US" altLang="en-US" sz="2774"/>
              <a:t>University of Wisconsin-Madison 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82" name="Spreadsheets often support multiple sheet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often support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multiple sheets</a:t>
            </a:r>
          </a:p>
        </p:txBody>
      </p:sp>
      <p:sp>
        <p:nvSpPr>
          <p:cNvPr id="183" name="Callout"/>
          <p:cNvSpPr/>
          <p:nvPr/>
        </p:nvSpPr>
        <p:spPr>
          <a:xfrm>
            <a:off x="5200848" y="8788400"/>
            <a:ext cx="4759723" cy="336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8" y="0"/>
                </a:moveTo>
                <a:cubicBezTo>
                  <a:pt x="129" y="0"/>
                  <a:pt x="0" y="1823"/>
                  <a:pt x="0" y="4071"/>
                </a:cubicBezTo>
                <a:lnTo>
                  <a:pt x="0" y="17529"/>
                </a:lnTo>
                <a:cubicBezTo>
                  <a:pt x="0" y="19777"/>
                  <a:pt x="129" y="21600"/>
                  <a:pt x="288" y="21600"/>
                </a:cubicBezTo>
                <a:lnTo>
                  <a:pt x="2694" y="21600"/>
                </a:lnTo>
                <a:cubicBezTo>
                  <a:pt x="2852" y="21600"/>
                  <a:pt x="2981" y="19804"/>
                  <a:pt x="2983" y="17580"/>
                </a:cubicBezTo>
                <a:lnTo>
                  <a:pt x="21600" y="11907"/>
                </a:lnTo>
                <a:lnTo>
                  <a:pt x="2983" y="6208"/>
                </a:lnTo>
                <a:lnTo>
                  <a:pt x="2983" y="4071"/>
                </a:lnTo>
                <a:cubicBezTo>
                  <a:pt x="2983" y="1823"/>
                  <a:pt x="2854" y="0"/>
                  <a:pt x="2694" y="0"/>
                </a:cubicBezTo>
                <a:lnTo>
                  <a:pt x="288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4" name="more tables of data"/>
          <p:cNvSpPr txBox="1"/>
          <p:nvPr/>
        </p:nvSpPr>
        <p:spPr>
          <a:xfrm>
            <a:off x="9934922" y="8728273"/>
            <a:ext cx="31370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more tables of data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Excel Fil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Excel Files</a:t>
            </a:r>
          </a:p>
        </p:txBody>
      </p:sp>
      <p:sp>
        <p:nvSpPr>
          <p:cNvPr id="187" name="Extension: .xlsx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Extension: .xlsx</a:t>
            </a:r>
          </a:p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Format: binary</a:t>
            </a:r>
          </a:p>
        </p:txBody>
      </p:sp>
      <p:pic>
        <p:nvPicPr>
          <p:cNvPr id="188" name="Image" descr="Image"/>
          <p:cNvPicPr>
            <a:picLocks noChangeAspect="1"/>
          </p:cNvPicPr>
          <p:nvPr/>
        </p:nvPicPr>
        <p:blipFill>
          <a:blip r:embed="rId2"/>
          <a:srcRect b="1177"/>
          <a:stretch>
            <a:fillRect/>
          </a:stretch>
        </p:blipFill>
        <p:spPr>
          <a:xfrm>
            <a:off x="1111250" y="3929310"/>
            <a:ext cx="6705556" cy="4877198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Rectangle"/>
          <p:cNvSpPr/>
          <p:nvPr/>
        </p:nvSpPr>
        <p:spPr>
          <a:xfrm>
            <a:off x="2540000" y="4114800"/>
            <a:ext cx="1983731" cy="263178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0" name="Writing code to read data from…"/>
          <p:cNvSpPr txBox="1"/>
          <p:nvPr/>
        </p:nvSpPr>
        <p:spPr>
          <a:xfrm>
            <a:off x="8065789" y="5363706"/>
            <a:ext cx="4439546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Writing code to read data from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Excel files is tricky, unless you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use special modules</a:t>
            </a:r>
          </a:p>
        </p:txBody>
      </p:sp>
      <p:sp>
        <p:nvSpPr>
          <p:cNvPr id="191" name="Callout"/>
          <p:cNvSpPr/>
          <p:nvPr/>
        </p:nvSpPr>
        <p:spPr>
          <a:xfrm>
            <a:off x="2292548" y="2628900"/>
            <a:ext cx="1655367" cy="505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43" y="0"/>
                </a:moveTo>
                <a:cubicBezTo>
                  <a:pt x="557" y="0"/>
                  <a:pt x="0" y="1824"/>
                  <a:pt x="0" y="4072"/>
                </a:cubicBezTo>
                <a:lnTo>
                  <a:pt x="0" y="17528"/>
                </a:lnTo>
                <a:cubicBezTo>
                  <a:pt x="0" y="19776"/>
                  <a:pt x="557" y="21600"/>
                  <a:pt x="1243" y="21600"/>
                </a:cubicBezTo>
                <a:lnTo>
                  <a:pt x="15650" y="21600"/>
                </a:lnTo>
                <a:cubicBezTo>
                  <a:pt x="16336" y="21600"/>
                  <a:pt x="16893" y="19776"/>
                  <a:pt x="16893" y="17528"/>
                </a:cubicBezTo>
                <a:lnTo>
                  <a:pt x="16893" y="16985"/>
                </a:lnTo>
                <a:lnTo>
                  <a:pt x="21600" y="11301"/>
                </a:lnTo>
                <a:lnTo>
                  <a:pt x="16893" y="5599"/>
                </a:lnTo>
                <a:lnTo>
                  <a:pt x="16893" y="4072"/>
                </a:lnTo>
                <a:cubicBezTo>
                  <a:pt x="16893" y="1824"/>
                  <a:pt x="16336" y="0"/>
                  <a:pt x="15650" y="0"/>
                </a:cubicBezTo>
                <a:lnTo>
                  <a:pt x="1243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2" name="just 0's and 1's, not human-readable characters.…"/>
          <p:cNvSpPr txBox="1"/>
          <p:nvPr/>
        </p:nvSpPr>
        <p:spPr>
          <a:xfrm>
            <a:off x="4076700" y="2600583"/>
            <a:ext cx="609782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just 0's and 1's, not human-readable characters.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Need special software…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Today's Outline</a:t>
            </a:r>
          </a:p>
        </p:txBody>
      </p:sp>
      <p:sp>
        <p:nvSpPr>
          <p:cNvPr id="195" name="Spreadsheet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</a:t>
            </a:r>
          </a:p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CSVs</a:t>
            </a:r>
          </a:p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Reading a CSV to a list of lists</a:t>
            </a:r>
          </a:p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Coding examples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SV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CSVs</a:t>
            </a:r>
          </a:p>
        </p:txBody>
      </p:sp>
      <p:sp>
        <p:nvSpPr>
          <p:cNvPr id="198" name="CSV is a simple data format that stands for Comma-Separated Valu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 is a simple data format that stands for</a:t>
            </a:r>
            <a:br>
              <a:rPr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b="1" dirty="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omma-</a:t>
            </a:r>
            <a:r>
              <a:rPr b="1" dirty="0"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eparated </a:t>
            </a:r>
            <a:r>
              <a:rPr b="1" dirty="0">
                <a:latin typeface="Calibri" panose="020F0502020204030204" pitchFamily="34" charset="0"/>
                <a:cs typeface="Calibri" panose="020F0502020204030204" pitchFamily="34" charset="0"/>
              </a:rPr>
              <a:t>V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alues</a:t>
            </a:r>
          </a:p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CSVs are like simple spreadsheets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organize cells of data into rows and columns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6">
                    <a:satOff val="-15808"/>
                    <a:lumOff val="-17557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only one sheet per file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6">
                    <a:satOff val="-15808"/>
                    <a:lumOff val="-17557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only holds strings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6">
                    <a:satOff val="-15808"/>
                    <a:lumOff val="-17557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no way to specify font, borders, cell size, </a:t>
            </a:r>
            <a:r>
              <a:rPr dirty="0" err="1">
                <a:latin typeface="Calibri" panose="020F0502020204030204" pitchFamily="34" charset="0"/>
                <a:cs typeface="Calibri" panose="020F0502020204030204" pitchFamily="34" charset="0"/>
              </a:rPr>
              <a:t>etc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9" name="you'll do lots of type casting/conversion!"/>
          <p:cNvSpPr txBox="1"/>
          <p:nvPr/>
        </p:nvSpPr>
        <p:spPr>
          <a:xfrm>
            <a:off x="5915027" y="4043938"/>
            <a:ext cx="5416547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lang="en-US" dirty="0"/>
              <a:t>we</a:t>
            </a:r>
            <a:r>
              <a:rPr dirty="0"/>
              <a:t>'ll do lots of type casting/conversion!</a:t>
            </a:r>
          </a:p>
        </p:txBody>
      </p:sp>
      <p:sp>
        <p:nvSpPr>
          <p:cNvPr id="200" name="Line"/>
          <p:cNvSpPr/>
          <p:nvPr/>
        </p:nvSpPr>
        <p:spPr>
          <a:xfrm flipH="1">
            <a:off x="4301430" y="4323109"/>
            <a:ext cx="1503625" cy="32494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3384462"/>
            <a:ext cx="6775886" cy="621038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203" name="CSV Fil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 Files</a:t>
            </a:r>
          </a:p>
        </p:txBody>
      </p:sp>
      <p:sp>
        <p:nvSpPr>
          <p:cNvPr id="204" name="Extension: .csv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188471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/>
              <a:t>Extension: .csv</a:t>
            </a:r>
          </a:p>
          <a:p>
            <a:pPr marL="0" lvl="5" indent="0">
              <a:buSzTx/>
              <a:buNone/>
            </a:pPr>
            <a:r>
              <a:rPr dirty="0"/>
              <a:t>Format: plain text</a:t>
            </a:r>
          </a:p>
        </p:txBody>
      </p:sp>
      <p:sp>
        <p:nvSpPr>
          <p:cNvPr id="205" name="Callout"/>
          <p:cNvSpPr/>
          <p:nvPr/>
        </p:nvSpPr>
        <p:spPr>
          <a:xfrm>
            <a:off x="2387223" y="2641600"/>
            <a:ext cx="2133204" cy="505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4" y="0"/>
                </a:moveTo>
                <a:cubicBezTo>
                  <a:pt x="432" y="0"/>
                  <a:pt x="0" y="1824"/>
                  <a:pt x="0" y="4072"/>
                </a:cubicBezTo>
                <a:lnTo>
                  <a:pt x="0" y="17528"/>
                </a:lnTo>
                <a:cubicBezTo>
                  <a:pt x="0" y="19776"/>
                  <a:pt x="432" y="21600"/>
                  <a:pt x="964" y="21600"/>
                </a:cubicBezTo>
                <a:lnTo>
                  <a:pt x="17364" y="21600"/>
                </a:lnTo>
                <a:cubicBezTo>
                  <a:pt x="17897" y="21600"/>
                  <a:pt x="18329" y="19776"/>
                  <a:pt x="18329" y="17528"/>
                </a:cubicBezTo>
                <a:lnTo>
                  <a:pt x="18329" y="16119"/>
                </a:lnTo>
                <a:lnTo>
                  <a:pt x="21600" y="10418"/>
                </a:lnTo>
                <a:lnTo>
                  <a:pt x="18329" y="4717"/>
                </a:lnTo>
                <a:lnTo>
                  <a:pt x="18329" y="4072"/>
                </a:lnTo>
                <a:cubicBezTo>
                  <a:pt x="18329" y="1824"/>
                  <a:pt x="17897" y="0"/>
                  <a:pt x="17364" y="0"/>
                </a:cubicBezTo>
                <a:lnTo>
                  <a:pt x="964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6" name="just open in any editor (notepad, textedit, idle, etc) and you’ll be able to read it"/>
          <p:cNvSpPr txBox="1"/>
          <p:nvPr/>
        </p:nvSpPr>
        <p:spPr>
          <a:xfrm>
            <a:off x="4533900" y="2473583"/>
            <a:ext cx="6484147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+mn-lt"/>
              </a:rPr>
              <a:t>just open in any editor (notepad, </a:t>
            </a:r>
            <a:r>
              <a:rPr dirty="0" err="1">
                <a:latin typeface="+mn-lt"/>
              </a:rPr>
              <a:t>textedit</a:t>
            </a:r>
            <a:r>
              <a:rPr dirty="0">
                <a:latin typeface="+mn-lt"/>
              </a:rPr>
              <a:t>, idle, </a:t>
            </a:r>
            <a:r>
              <a:rPr dirty="0" err="1">
                <a:latin typeface="+mn-lt"/>
              </a:rPr>
              <a:t>etc</a:t>
            </a:r>
            <a:r>
              <a:rPr dirty="0">
                <a:latin typeface="+mn-lt"/>
              </a:rPr>
              <a:t>)</a:t>
            </a:r>
            <a:br>
              <a:rPr dirty="0">
                <a:latin typeface="+mn-lt"/>
              </a:rPr>
            </a:br>
            <a:r>
              <a:rPr dirty="0">
                <a:latin typeface="+mn-lt"/>
              </a:rPr>
              <a:t>and you’ll be able to read it</a:t>
            </a:r>
          </a:p>
        </p:txBody>
      </p:sp>
      <p:sp>
        <p:nvSpPr>
          <p:cNvPr id="207" name="Writing code that understands…"/>
          <p:cNvSpPr txBox="1"/>
          <p:nvPr/>
        </p:nvSpPr>
        <p:spPr>
          <a:xfrm>
            <a:off x="8065789" y="5548373"/>
            <a:ext cx="4439546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+mn-lt"/>
              </a:rPr>
              <a:t>Writing code that understands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+mn-lt"/>
              </a:rPr>
              <a:t>CSV files is easy</a:t>
            </a:r>
          </a:p>
        </p:txBody>
      </p:sp>
      <p:sp>
        <p:nvSpPr>
          <p:cNvPr id="208" name="Rectangle"/>
          <p:cNvSpPr/>
          <p:nvPr/>
        </p:nvSpPr>
        <p:spPr>
          <a:xfrm>
            <a:off x="3263900" y="4165600"/>
            <a:ext cx="1722140" cy="263178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Basic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Basic Syntax</a:t>
            </a:r>
          </a:p>
        </p:txBody>
      </p:sp>
      <p:sp>
        <p:nvSpPr>
          <p:cNvPr id="220" name="Name,Date,Time,Status,Latitude,Longitude,WindSpeed,Ocean…"/>
          <p:cNvSpPr txBox="1">
            <a:spLocks noGrp="1"/>
          </p:cNvSpPr>
          <p:nvPr>
            <p:ph type="body" sz="half" idx="1"/>
          </p:nvPr>
        </p:nvSpPr>
        <p:spPr>
          <a:xfrm>
            <a:off x="927100" y="5806281"/>
            <a:ext cx="11633349" cy="3452019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</a:pPr>
            <a:r>
              <a:rPr lang="en-US" dirty="0" err="1">
                <a:latin typeface="+mn-lt"/>
              </a:rPr>
              <a:t>Name,Date,Time,Status,Latitude,Longitude,WindSpeed,Ocean</a:t>
            </a:r>
            <a:endParaRPr lang="en-US" dirty="0">
              <a:latin typeface="+mn-lt"/>
            </a:endParaRP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lang="en-US" dirty="0">
                <a:latin typeface="+mn-lt"/>
              </a:rPr>
              <a:t>HEIDI,19671019,1200,TD,20.5N,54.0W,25,Atlantic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lang="en-US" dirty="0">
                <a:latin typeface="+mn-lt"/>
              </a:rPr>
              <a:t>OLAF,19850822,0,TD,12.9N,102.2W,25,Pacific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lang="en-US" dirty="0">
                <a:latin typeface="+mn-lt"/>
              </a:rPr>
              <a:t>TINA,19920917,1200,TD,10.4N,98.5W,25,Pacific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lang="en-US" dirty="0">
                <a:latin typeface="+mn-lt"/>
              </a:rPr>
              <a:t>EMMY,19760820,1200,TD,14.0N,48.0W,20,Atlantic</a:t>
            </a:r>
          </a:p>
        </p:txBody>
      </p:sp>
      <p:graphicFrame>
        <p:nvGraphicFramePr>
          <p:cNvPr id="221" name="Table"/>
          <p:cNvGraphicFramePr/>
          <p:nvPr>
            <p:extLst>
              <p:ext uri="{D42A27DB-BD31-4B8C-83A1-F6EECF244321}">
                <p14:modId xmlns:p14="http://schemas.microsoft.com/office/powerpoint/2010/main" val="2737378072"/>
              </p:ext>
            </p:extLst>
          </p:nvPr>
        </p:nvGraphicFramePr>
        <p:xfrm>
          <a:off x="1079574" y="2467592"/>
          <a:ext cx="10134599" cy="2174610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Name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Date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Time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Status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Latitude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Longitude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WindSpeed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Ocean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HEIDI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19671019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20.5N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54.0W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OLAF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19850822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12.9N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102.2W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TINA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19920917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10.4N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98.5W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EMMY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19760820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14.0N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48.0W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2" name="Table"/>
          <p:cNvSpPr txBox="1"/>
          <p:nvPr/>
        </p:nvSpPr>
        <p:spPr>
          <a:xfrm>
            <a:off x="994359" y="1552926"/>
            <a:ext cx="9742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Table</a:t>
            </a:r>
          </a:p>
        </p:txBody>
      </p:sp>
      <p:sp>
        <p:nvSpPr>
          <p:cNvPr id="223" name="Corresponding CSV"/>
          <p:cNvSpPr txBox="1"/>
          <p:nvPr/>
        </p:nvSpPr>
        <p:spPr>
          <a:xfrm>
            <a:off x="994359" y="5159726"/>
            <a:ext cx="31225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Corresponding CSV</a:t>
            </a:r>
          </a:p>
        </p:txBody>
      </p:sp>
      <p:sp>
        <p:nvSpPr>
          <p:cNvPr id="224" name="Rectangle"/>
          <p:cNvSpPr/>
          <p:nvPr/>
        </p:nvSpPr>
        <p:spPr>
          <a:xfrm>
            <a:off x="1030162" y="2954516"/>
            <a:ext cx="10233422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5" name="Rectangle"/>
          <p:cNvSpPr/>
          <p:nvPr/>
        </p:nvSpPr>
        <p:spPr>
          <a:xfrm>
            <a:off x="901700" y="6338813"/>
            <a:ext cx="9421416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6" name="Each row is a line of the file"/>
          <p:cNvSpPr txBox="1"/>
          <p:nvPr/>
        </p:nvSpPr>
        <p:spPr>
          <a:xfrm>
            <a:off x="4738042" y="8775699"/>
            <a:ext cx="352871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Each row is a line of the file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Basic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Basic Syntax</a:t>
            </a:r>
          </a:p>
        </p:txBody>
      </p:sp>
      <p:sp>
        <p:nvSpPr>
          <p:cNvPr id="229" name="Name,Date,Time,Status,Latitude,Longitude,WindSpeed,Ocean…"/>
          <p:cNvSpPr txBox="1">
            <a:spLocks noGrp="1"/>
          </p:cNvSpPr>
          <p:nvPr>
            <p:ph type="body" sz="half" idx="1"/>
          </p:nvPr>
        </p:nvSpPr>
        <p:spPr>
          <a:xfrm>
            <a:off x="927100" y="5806281"/>
            <a:ext cx="11633349" cy="3452019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</a:pPr>
            <a:r>
              <a:rPr dirty="0" err="1">
                <a:latin typeface="+mj-lt"/>
              </a:rPr>
              <a:t>Name,Date,Time,Status,Latitude,Longitude,WindSpeed,Ocean</a:t>
            </a:r>
            <a:endParaRPr dirty="0">
              <a:latin typeface="+mj-lt"/>
            </a:endParaRP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HEIDI,19671019,1200,</a:t>
            </a:r>
            <a:r>
              <a:rPr lang="en-US" dirty="0">
                <a:latin typeface="+mj-lt"/>
              </a:rPr>
              <a:t>T</a:t>
            </a:r>
            <a:r>
              <a:rPr dirty="0">
                <a:latin typeface="+mj-lt"/>
              </a:rPr>
              <a:t>D,20.5N,54.0W,25,Atlantic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OLAF,19850822,0,TD,12.9N,102.2W,25,Pacific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TINA,19920917,1200,TD,10.4N,98.5W,25,Pacific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EMMY,19760820,1200,TD,14.0N,48.0W,20,Atlantic</a:t>
            </a:r>
          </a:p>
        </p:txBody>
      </p:sp>
      <p:graphicFrame>
        <p:nvGraphicFramePr>
          <p:cNvPr id="230" name="Table"/>
          <p:cNvGraphicFramePr/>
          <p:nvPr/>
        </p:nvGraphicFramePr>
        <p:xfrm>
          <a:off x="1079574" y="2400357"/>
          <a:ext cx="10134599" cy="2174610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Name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Date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Time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Status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Latitude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Longitude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WindSpeed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Ocean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HEIDI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19671019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20.5N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54.0W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OLAF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19850822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12.9N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102.2W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TINA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19920917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10.4N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98.5W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EMMY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19760820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14.0N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48.0W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31" name="Table"/>
          <p:cNvSpPr txBox="1"/>
          <p:nvPr/>
        </p:nvSpPr>
        <p:spPr>
          <a:xfrm>
            <a:off x="994359" y="1552926"/>
            <a:ext cx="9742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Table</a:t>
            </a:r>
          </a:p>
        </p:txBody>
      </p:sp>
      <p:sp>
        <p:nvSpPr>
          <p:cNvPr id="232" name="Corresponding CSV"/>
          <p:cNvSpPr txBox="1"/>
          <p:nvPr/>
        </p:nvSpPr>
        <p:spPr>
          <a:xfrm>
            <a:off x="994359" y="5159726"/>
            <a:ext cx="31225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Corresponding CSV</a:t>
            </a:r>
          </a:p>
        </p:txBody>
      </p:sp>
      <p:sp>
        <p:nvSpPr>
          <p:cNvPr id="233" name="Rectangle"/>
          <p:cNvSpPr/>
          <p:nvPr/>
        </p:nvSpPr>
        <p:spPr>
          <a:xfrm>
            <a:off x="1003300" y="2808213"/>
            <a:ext cx="1088877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4" name="Rectangle"/>
          <p:cNvSpPr/>
          <p:nvPr/>
        </p:nvSpPr>
        <p:spPr>
          <a:xfrm>
            <a:off x="939800" y="6331638"/>
            <a:ext cx="1066800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5" name="Cells…"/>
          <p:cNvSpPr txBox="1"/>
          <p:nvPr/>
        </p:nvSpPr>
        <p:spPr>
          <a:xfrm>
            <a:off x="5986487" y="8775699"/>
            <a:ext cx="10318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Cells…</a:t>
            </a:r>
          </a:p>
        </p:txBody>
      </p:sp>
      <p:sp>
        <p:nvSpPr>
          <p:cNvPr id="236" name="Rectangle"/>
          <p:cNvSpPr/>
          <p:nvPr/>
        </p:nvSpPr>
        <p:spPr>
          <a:xfrm>
            <a:off x="1992149" y="6331638"/>
            <a:ext cx="1678151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7" name="Rectangle"/>
          <p:cNvSpPr/>
          <p:nvPr/>
        </p:nvSpPr>
        <p:spPr>
          <a:xfrm>
            <a:off x="3763417" y="6331638"/>
            <a:ext cx="876300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8" name="Rectangle"/>
          <p:cNvSpPr/>
          <p:nvPr/>
        </p:nvSpPr>
        <p:spPr>
          <a:xfrm>
            <a:off x="4670680" y="6331638"/>
            <a:ext cx="519064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9" name="Rectangle"/>
          <p:cNvSpPr/>
          <p:nvPr/>
        </p:nvSpPr>
        <p:spPr>
          <a:xfrm>
            <a:off x="5274025" y="6334714"/>
            <a:ext cx="1091948" cy="457201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0" name="Rectangle"/>
          <p:cNvSpPr/>
          <p:nvPr/>
        </p:nvSpPr>
        <p:spPr>
          <a:xfrm>
            <a:off x="6374145" y="6331638"/>
            <a:ext cx="1136803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1" name="Square"/>
          <p:cNvSpPr/>
          <p:nvPr/>
        </p:nvSpPr>
        <p:spPr>
          <a:xfrm>
            <a:off x="7519120" y="6331638"/>
            <a:ext cx="498105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2" name="Rectangle"/>
          <p:cNvSpPr/>
          <p:nvPr/>
        </p:nvSpPr>
        <p:spPr>
          <a:xfrm>
            <a:off x="8025397" y="6331638"/>
            <a:ext cx="1578805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3" name="Rectangle"/>
          <p:cNvSpPr/>
          <p:nvPr/>
        </p:nvSpPr>
        <p:spPr>
          <a:xfrm>
            <a:off x="2400300" y="2808213"/>
            <a:ext cx="1088877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4" name="Rectangle"/>
          <p:cNvSpPr/>
          <p:nvPr/>
        </p:nvSpPr>
        <p:spPr>
          <a:xfrm>
            <a:off x="3670300" y="2808213"/>
            <a:ext cx="1088877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5" name="Rectangle"/>
          <p:cNvSpPr/>
          <p:nvPr/>
        </p:nvSpPr>
        <p:spPr>
          <a:xfrm>
            <a:off x="4940300" y="2808213"/>
            <a:ext cx="568425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6" name="Rectangle"/>
          <p:cNvSpPr/>
          <p:nvPr/>
        </p:nvSpPr>
        <p:spPr>
          <a:xfrm>
            <a:off x="6210300" y="2808213"/>
            <a:ext cx="876300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7" name="Rectangle"/>
          <p:cNvSpPr/>
          <p:nvPr/>
        </p:nvSpPr>
        <p:spPr>
          <a:xfrm>
            <a:off x="7480300" y="2808213"/>
            <a:ext cx="843382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8" name="Square"/>
          <p:cNvSpPr/>
          <p:nvPr/>
        </p:nvSpPr>
        <p:spPr>
          <a:xfrm>
            <a:off x="8750300" y="2808213"/>
            <a:ext cx="452884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9" name="Rectangle"/>
          <p:cNvSpPr/>
          <p:nvPr/>
        </p:nvSpPr>
        <p:spPr>
          <a:xfrm>
            <a:off x="10185400" y="2808213"/>
            <a:ext cx="843382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Basic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Basic Syntax</a:t>
            </a:r>
          </a:p>
        </p:txBody>
      </p:sp>
      <p:sp>
        <p:nvSpPr>
          <p:cNvPr id="252" name="Name,Date,Time,Status,Latitude,Longitude,WindSpeed,Ocean…"/>
          <p:cNvSpPr txBox="1">
            <a:spLocks noGrp="1"/>
          </p:cNvSpPr>
          <p:nvPr>
            <p:ph type="body" sz="half" idx="1"/>
          </p:nvPr>
        </p:nvSpPr>
        <p:spPr>
          <a:xfrm>
            <a:off x="927100" y="5806281"/>
            <a:ext cx="11633349" cy="3452019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</a:pPr>
            <a:r>
              <a:rPr dirty="0" err="1">
                <a:latin typeface="+mj-lt"/>
              </a:rPr>
              <a:t>Name,Date,Time,Status,Latitude,Longitude,WindSpeed,Ocean</a:t>
            </a:r>
            <a:endParaRPr dirty="0">
              <a:latin typeface="+mj-lt"/>
            </a:endParaRP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HEIDI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19671019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1200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TD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20.5N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54.0W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25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Atlantic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OLAF,19850822,0,TD,12.9N,102.2W,25,Pacific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TINA,19920917,1200,TD,10.4N,98.5W,25,Pacific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EMMY,19760820,1200,TD,14.0N,48.0W,20,Atlantic</a:t>
            </a:r>
          </a:p>
        </p:txBody>
      </p:sp>
      <p:graphicFrame>
        <p:nvGraphicFramePr>
          <p:cNvPr id="253" name="Table"/>
          <p:cNvGraphicFramePr/>
          <p:nvPr/>
        </p:nvGraphicFramePr>
        <p:xfrm>
          <a:off x="1079574" y="2400357"/>
          <a:ext cx="10134599" cy="2174610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Name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Date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Time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Status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Latitude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Longitude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WindSpeed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Ocean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HEIDI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19671019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20.5N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54.0W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OLAF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19850822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12.9N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102.2W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TINA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19920917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10.4N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98.5W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EMMY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19760820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14.0N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48.0W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54" name="Table"/>
          <p:cNvSpPr txBox="1"/>
          <p:nvPr/>
        </p:nvSpPr>
        <p:spPr>
          <a:xfrm>
            <a:off x="994359" y="1552926"/>
            <a:ext cx="9742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Table</a:t>
            </a:r>
          </a:p>
        </p:txBody>
      </p:sp>
      <p:sp>
        <p:nvSpPr>
          <p:cNvPr id="255" name="Corresponding CSV"/>
          <p:cNvSpPr txBox="1"/>
          <p:nvPr/>
        </p:nvSpPr>
        <p:spPr>
          <a:xfrm>
            <a:off x="994359" y="5159726"/>
            <a:ext cx="31225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Corresponding CSV</a:t>
            </a:r>
          </a:p>
        </p:txBody>
      </p:sp>
      <p:sp>
        <p:nvSpPr>
          <p:cNvPr id="256" name="… are separated by commas"/>
          <p:cNvSpPr txBox="1"/>
          <p:nvPr/>
        </p:nvSpPr>
        <p:spPr>
          <a:xfrm>
            <a:off x="4677469" y="8775699"/>
            <a:ext cx="364986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… are separated by commas</a:t>
            </a:r>
          </a:p>
        </p:txBody>
      </p:sp>
      <p:sp>
        <p:nvSpPr>
          <p:cNvPr id="257" name="Circle"/>
          <p:cNvSpPr/>
          <p:nvPr/>
        </p:nvSpPr>
        <p:spPr>
          <a:xfrm>
            <a:off x="3475230" y="6536640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8" name="Circle"/>
          <p:cNvSpPr/>
          <p:nvPr/>
        </p:nvSpPr>
        <p:spPr>
          <a:xfrm>
            <a:off x="1757109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9" name="Circle"/>
          <p:cNvSpPr/>
          <p:nvPr/>
        </p:nvSpPr>
        <p:spPr>
          <a:xfrm>
            <a:off x="4446370" y="6524563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0" name="Circle"/>
          <p:cNvSpPr/>
          <p:nvPr/>
        </p:nvSpPr>
        <p:spPr>
          <a:xfrm>
            <a:off x="6169423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1" name="Circle"/>
          <p:cNvSpPr/>
          <p:nvPr/>
        </p:nvSpPr>
        <p:spPr>
          <a:xfrm>
            <a:off x="5127935" y="6524562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2" name="Circle"/>
          <p:cNvSpPr/>
          <p:nvPr/>
        </p:nvSpPr>
        <p:spPr>
          <a:xfrm>
            <a:off x="7399169" y="652456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3" name="Circle"/>
          <p:cNvSpPr/>
          <p:nvPr/>
        </p:nvSpPr>
        <p:spPr>
          <a:xfrm>
            <a:off x="7904372" y="6524560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4" name="Line"/>
          <p:cNvSpPr/>
          <p:nvPr/>
        </p:nvSpPr>
        <p:spPr>
          <a:xfrm>
            <a:off x="234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5" name="Line"/>
          <p:cNvSpPr/>
          <p:nvPr/>
        </p:nvSpPr>
        <p:spPr>
          <a:xfrm>
            <a:off x="361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6" name="Line"/>
          <p:cNvSpPr/>
          <p:nvPr/>
        </p:nvSpPr>
        <p:spPr>
          <a:xfrm>
            <a:off x="488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7" name="Line"/>
          <p:cNvSpPr/>
          <p:nvPr/>
        </p:nvSpPr>
        <p:spPr>
          <a:xfrm>
            <a:off x="615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8" name="Line"/>
          <p:cNvSpPr/>
          <p:nvPr/>
        </p:nvSpPr>
        <p:spPr>
          <a:xfrm>
            <a:off x="742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9" name="Line"/>
          <p:cNvSpPr/>
          <p:nvPr/>
        </p:nvSpPr>
        <p:spPr>
          <a:xfrm>
            <a:off x="86868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0" name="Line"/>
          <p:cNvSpPr/>
          <p:nvPr/>
        </p:nvSpPr>
        <p:spPr>
          <a:xfrm>
            <a:off x="101600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Basic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Basic Syntax</a:t>
            </a:r>
          </a:p>
        </p:txBody>
      </p:sp>
      <p:sp>
        <p:nvSpPr>
          <p:cNvPr id="273" name="Name,Date,Time,Status,Latitude,Longitude,WindSpeed,Ocean…"/>
          <p:cNvSpPr txBox="1">
            <a:spLocks noGrp="1"/>
          </p:cNvSpPr>
          <p:nvPr>
            <p:ph type="body" sz="half" idx="1"/>
          </p:nvPr>
        </p:nvSpPr>
        <p:spPr>
          <a:xfrm>
            <a:off x="927100" y="5806281"/>
            <a:ext cx="11633349" cy="3452019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</a:pPr>
            <a:r>
              <a:t>Name,Date,Time,Status,Latitude,Longitude,WindSpeed,Ocean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HEIDI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19671019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1200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 TD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20.5N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54.0W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25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Atlantic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OLAF,19850822,0, TD,12.9N,102.2W,25,Pacific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TINA,19920917,1200, TD,10.4N,98.5W,25,Pacific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EMMY,19760820,1200, TD,14.0N,48.0W,20,Atlantic</a:t>
            </a:r>
          </a:p>
        </p:txBody>
      </p:sp>
      <p:graphicFrame>
        <p:nvGraphicFramePr>
          <p:cNvPr id="274" name="Table"/>
          <p:cNvGraphicFramePr/>
          <p:nvPr/>
        </p:nvGraphicFramePr>
        <p:xfrm>
          <a:off x="1079574" y="2400357"/>
          <a:ext cx="10134599" cy="2174610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Name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Date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Time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Status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Latitude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Longitude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WindSpeed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Ocean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HEIDI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19671019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20.5N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54.0W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OLAF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19850822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12.9N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102.2W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TINA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19920917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10.4N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98.5W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EMMY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19760820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14.0N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48.0W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75" name="Table"/>
          <p:cNvSpPr txBox="1"/>
          <p:nvPr/>
        </p:nvSpPr>
        <p:spPr>
          <a:xfrm>
            <a:off x="994359" y="1552926"/>
            <a:ext cx="9742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Table</a:t>
            </a:r>
          </a:p>
        </p:txBody>
      </p:sp>
      <p:sp>
        <p:nvSpPr>
          <p:cNvPr id="276" name="Corresponding CSV"/>
          <p:cNvSpPr txBox="1"/>
          <p:nvPr/>
        </p:nvSpPr>
        <p:spPr>
          <a:xfrm>
            <a:off x="994359" y="5159726"/>
            <a:ext cx="31225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Corresponding CSV</a:t>
            </a:r>
          </a:p>
        </p:txBody>
      </p:sp>
      <p:sp>
        <p:nvSpPr>
          <p:cNvPr id="277" name="… are separated by commas"/>
          <p:cNvSpPr txBox="1"/>
          <p:nvPr/>
        </p:nvSpPr>
        <p:spPr>
          <a:xfrm>
            <a:off x="4268936" y="8775699"/>
            <a:ext cx="446692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… are separated by commas</a:t>
            </a:r>
          </a:p>
        </p:txBody>
      </p:sp>
      <p:sp>
        <p:nvSpPr>
          <p:cNvPr id="278" name="Circle"/>
          <p:cNvSpPr/>
          <p:nvPr/>
        </p:nvSpPr>
        <p:spPr>
          <a:xfrm>
            <a:off x="37846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9" name="Circle"/>
          <p:cNvSpPr/>
          <p:nvPr/>
        </p:nvSpPr>
        <p:spPr>
          <a:xfrm>
            <a:off x="18415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0" name="Circle"/>
          <p:cNvSpPr/>
          <p:nvPr/>
        </p:nvSpPr>
        <p:spPr>
          <a:xfrm>
            <a:off x="48006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1" name="Circle"/>
          <p:cNvSpPr/>
          <p:nvPr/>
        </p:nvSpPr>
        <p:spPr>
          <a:xfrm>
            <a:off x="67310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2" name="Circle"/>
          <p:cNvSpPr/>
          <p:nvPr/>
        </p:nvSpPr>
        <p:spPr>
          <a:xfrm>
            <a:off x="55626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3" name="Circle"/>
          <p:cNvSpPr/>
          <p:nvPr/>
        </p:nvSpPr>
        <p:spPr>
          <a:xfrm>
            <a:off x="80137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4" name="Circle"/>
          <p:cNvSpPr/>
          <p:nvPr/>
        </p:nvSpPr>
        <p:spPr>
          <a:xfrm>
            <a:off x="85725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5" name="Line"/>
          <p:cNvSpPr/>
          <p:nvPr/>
        </p:nvSpPr>
        <p:spPr>
          <a:xfrm>
            <a:off x="234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6" name="Line"/>
          <p:cNvSpPr/>
          <p:nvPr/>
        </p:nvSpPr>
        <p:spPr>
          <a:xfrm>
            <a:off x="361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7" name="Line"/>
          <p:cNvSpPr/>
          <p:nvPr/>
        </p:nvSpPr>
        <p:spPr>
          <a:xfrm>
            <a:off x="488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8" name="Line"/>
          <p:cNvSpPr/>
          <p:nvPr/>
        </p:nvSpPr>
        <p:spPr>
          <a:xfrm>
            <a:off x="615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9" name="Line"/>
          <p:cNvSpPr/>
          <p:nvPr/>
        </p:nvSpPr>
        <p:spPr>
          <a:xfrm>
            <a:off x="742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0" name="Line"/>
          <p:cNvSpPr/>
          <p:nvPr/>
        </p:nvSpPr>
        <p:spPr>
          <a:xfrm>
            <a:off x="86868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1" name="Line"/>
          <p:cNvSpPr/>
          <p:nvPr/>
        </p:nvSpPr>
        <p:spPr>
          <a:xfrm>
            <a:off x="101600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2" name="Rectangle"/>
          <p:cNvSpPr/>
          <p:nvPr/>
        </p:nvSpPr>
        <p:spPr>
          <a:xfrm>
            <a:off x="673100" y="1146526"/>
            <a:ext cx="11930261" cy="8306049"/>
          </a:xfrm>
          <a:prstGeom prst="rect">
            <a:avLst/>
          </a:prstGeom>
          <a:solidFill>
            <a:srgbClr val="FFFFFF">
              <a:alpha val="94547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3" name="We call characters that act a separators “delimiters”…"/>
          <p:cNvSpPr txBox="1"/>
          <p:nvPr/>
        </p:nvSpPr>
        <p:spPr>
          <a:xfrm>
            <a:off x="1530686" y="5078810"/>
            <a:ext cx="9943428" cy="287258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600" b="0"/>
            </a:pPr>
            <a:r>
              <a:rPr dirty="0">
                <a:latin typeface="+mj-lt"/>
              </a:rPr>
              <a:t>We call characters that act a separators “</a:t>
            </a:r>
            <a:r>
              <a:rPr b="1" dirty="0">
                <a:latin typeface="+mj-lt"/>
              </a:rPr>
              <a:t>delimiters</a:t>
            </a:r>
            <a:r>
              <a:rPr dirty="0">
                <a:latin typeface="+mj-lt"/>
              </a:rPr>
              <a:t>”</a:t>
            </a:r>
          </a:p>
          <a:p>
            <a:pPr>
              <a:defRPr sz="3600" b="0"/>
            </a:pPr>
            <a:endParaRPr dirty="0">
              <a:latin typeface="+mj-lt"/>
            </a:endParaRPr>
          </a:p>
          <a:p>
            <a:pPr>
              <a:defRPr sz="3600" b="0"/>
            </a:pPr>
            <a:r>
              <a:rPr dirty="0">
                <a:latin typeface="+mj-lt"/>
              </a:rPr>
              <a:t>Newlines delimit rows</a:t>
            </a:r>
          </a:p>
          <a:p>
            <a:pPr>
              <a:defRPr sz="3600" b="0"/>
            </a:pPr>
            <a:endParaRPr dirty="0">
              <a:latin typeface="+mj-lt"/>
            </a:endParaRPr>
          </a:p>
          <a:p>
            <a:pPr>
              <a:defRPr sz="3600" b="0"/>
            </a:pPr>
            <a:r>
              <a:rPr dirty="0">
                <a:latin typeface="+mj-lt"/>
              </a:rPr>
              <a:t>The comma is a delimiter between cells in a row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Advanced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Advanced Syntax</a:t>
            </a:r>
          </a:p>
        </p:txBody>
      </p:sp>
      <p:sp>
        <p:nvSpPr>
          <p:cNvPr id="296" name="We won’t go into details here, but there are some complexiti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+mj-lt"/>
              </a:rPr>
              <a:t>We won’t go into details here, but there are some complexities</a:t>
            </a:r>
          </a:p>
          <a:p>
            <a:pPr marL="0" lvl="5" indent="0">
              <a:buSzTx/>
              <a:buNone/>
            </a:pPr>
            <a:r>
              <a:rPr dirty="0">
                <a:latin typeface="+mj-lt"/>
              </a:rPr>
              <a:t>Motivation for more complicated syntax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1">
                    <a:lumOff val="-13575"/>
                  </a:schemeClr>
                </a:solidFill>
              </a:defRPr>
            </a:pPr>
            <a:r>
              <a:rPr i="1" dirty="0">
                <a:latin typeface="+mj-lt"/>
              </a:rPr>
              <a:t>what if</a:t>
            </a:r>
            <a:r>
              <a:rPr dirty="0">
                <a:latin typeface="+mj-lt"/>
              </a:rPr>
              <a:t> a cell contains a newline?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1">
                    <a:lumOff val="-13575"/>
                  </a:schemeClr>
                </a:solidFill>
              </a:defRPr>
            </a:pPr>
            <a:r>
              <a:rPr i="1" dirty="0">
                <a:latin typeface="+mj-lt"/>
              </a:rPr>
              <a:t>what if</a:t>
            </a:r>
            <a:r>
              <a:rPr dirty="0">
                <a:latin typeface="+mj-lt"/>
              </a:rPr>
              <a:t> we want a comma inside a cell?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1">
                    <a:lumOff val="-13575"/>
                  </a:schemeClr>
                </a:solidFill>
              </a:defRPr>
            </a:pPr>
            <a:r>
              <a:rPr i="1" dirty="0">
                <a:latin typeface="+mj-lt"/>
              </a:rPr>
              <a:t>what if</a:t>
            </a:r>
            <a:r>
              <a:rPr dirty="0">
                <a:latin typeface="+mj-lt"/>
              </a:rPr>
              <a:t> a cell contains a quote?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1">
                    <a:lumOff val="-13575"/>
                  </a:schemeClr>
                </a:solidFill>
              </a:defRPr>
            </a:pPr>
            <a:r>
              <a:rPr i="1" dirty="0">
                <a:latin typeface="+mj-lt"/>
              </a:rPr>
              <a:t>what if</a:t>
            </a:r>
            <a:r>
              <a:rPr dirty="0">
                <a:latin typeface="+mj-lt"/>
              </a:rPr>
              <a:t> we want to use different delimiters between rows/cells?</a:t>
            </a:r>
          </a:p>
        </p:txBody>
      </p:sp>
      <p:sp>
        <p:nvSpPr>
          <p:cNvPr id="297" name="usually better to use a general CSV module than roll your own"/>
          <p:cNvSpPr txBox="1"/>
          <p:nvPr/>
        </p:nvSpPr>
        <p:spPr>
          <a:xfrm>
            <a:off x="1217300" y="6827183"/>
            <a:ext cx="10570202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sz="3200" dirty="0">
                <a:latin typeface="+mj-lt"/>
              </a:rPr>
              <a:t>usually better to use a general CSV module than </a:t>
            </a:r>
            <a:r>
              <a:rPr lang="en-US" sz="3200" dirty="0">
                <a:latin typeface="+mj-lt"/>
              </a:rPr>
              <a:t>write our</a:t>
            </a:r>
            <a:r>
              <a:rPr sz="3200" dirty="0">
                <a:latin typeface="+mj-lt"/>
              </a:rPr>
              <a:t> own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Learning Objectives Toda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Learning Objectives Today</a:t>
            </a:r>
          </a:p>
        </p:txBody>
      </p:sp>
      <p:sp>
        <p:nvSpPr>
          <p:cNvPr id="123" name="CSV format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 format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purpose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syntax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comparison to spreadsheet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Reading CSV files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without header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with header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type casting</a:t>
            </a:r>
          </a:p>
        </p:txBody>
      </p:sp>
      <p:sp>
        <p:nvSpPr>
          <p:cNvPr id="124" name="Chapter 14 of Sweigart, to (and including) “Reading Data from Reader Objects in a for Loop”"/>
          <p:cNvSpPr/>
          <p:nvPr/>
        </p:nvSpPr>
        <p:spPr>
          <a:xfrm>
            <a:off x="6131991" y="4304307"/>
            <a:ext cx="6099424" cy="1144986"/>
          </a:xfrm>
          <a:prstGeom prst="rect">
            <a:avLst/>
          </a:prstGeom>
          <a:solidFill>
            <a:srgbClr val="E7E7E7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/>
            </a:pPr>
            <a:r>
              <a:t>Chapter 1</a:t>
            </a:r>
            <a:r>
              <a:rPr lang="en-US"/>
              <a:t>6</a:t>
            </a:r>
            <a:r>
              <a:t> of </a:t>
            </a:r>
            <a:r>
              <a:rPr dirty="0" err="1"/>
              <a:t>Sweigart</a:t>
            </a:r>
            <a:r>
              <a:rPr dirty="0"/>
              <a:t>, to (and including)</a:t>
            </a:r>
            <a:br>
              <a:rPr dirty="0"/>
            </a:br>
            <a:r>
              <a:rPr dirty="0"/>
              <a:t>“Reading Data from Reader Objects in a for Loop”</a:t>
            </a:r>
          </a:p>
        </p:txBody>
      </p:sp>
      <p:sp>
        <p:nvSpPr>
          <p:cNvPr id="125" name="https://automatetheboringstuff.com/chapter14/"/>
          <p:cNvSpPr txBox="1"/>
          <p:nvPr/>
        </p:nvSpPr>
        <p:spPr>
          <a:xfrm>
            <a:off x="6392518" y="8936093"/>
            <a:ext cx="639117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lang="en-US" dirty="0">
                <a:hlinkClick r:id="rId2"/>
              </a:rPr>
              <a:t>https://automatetheboringstuff.com/2e/chapter16/</a:t>
            </a:r>
            <a:r>
              <a:rPr lang="en-US" dirty="0"/>
              <a:t> </a:t>
            </a:r>
            <a:endParaRPr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300" name="Spreadsheet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>
                <a:latin typeface="+mn-lt"/>
              </a:rPr>
              <a:t>Spreadsheets</a:t>
            </a:r>
          </a:p>
          <a:p>
            <a:pPr marL="0" indent="0">
              <a:buSzTx/>
              <a:buNone/>
            </a:pPr>
            <a:r>
              <a:rPr dirty="0">
                <a:latin typeface="+mn-lt"/>
              </a:rPr>
              <a:t>CSVs</a:t>
            </a:r>
          </a:p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+mn-lt"/>
              </a:rPr>
              <a:t>Reading a CSV to a list of lists</a:t>
            </a:r>
          </a:p>
          <a:p>
            <a:pPr marL="0" lvl="5" indent="0">
              <a:buSzTx/>
              <a:buNone/>
            </a:pPr>
            <a:r>
              <a:rPr dirty="0">
                <a:latin typeface="+mn-lt"/>
              </a:rPr>
              <a:t>Coding examples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>
                <a:latin typeface="+mn-lt"/>
              </a:rPr>
              <a:t>Data Management</a:t>
            </a:r>
          </a:p>
        </p:txBody>
      </p:sp>
      <p:sp>
        <p:nvSpPr>
          <p:cNvPr id="347" name="1. spreadsheet in Excel"/>
          <p:cNvSpPr txBox="1"/>
          <p:nvPr/>
        </p:nvSpPr>
        <p:spPr>
          <a:xfrm>
            <a:off x="1627341" y="1757938"/>
            <a:ext cx="30152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1. spreadsheet in Excel</a:t>
            </a:r>
          </a:p>
        </p:txBody>
      </p:sp>
      <p:sp>
        <p:nvSpPr>
          <p:cNvPr id="34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 err="1">
                <a:latin typeface="+mn-lt"/>
              </a:rPr>
              <a:t>name,year,mph,damage,deaths</a:t>
            </a:r>
            <a:endParaRPr dirty="0">
              <a:latin typeface="+mn-lt"/>
            </a:endParaRP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</a:rPr>
              <a:t>Baker</a:t>
            </a:r>
            <a:r>
              <a:rPr dirty="0">
                <a:latin typeface="+mn-lt"/>
              </a:rPr>
              <a:t>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Frederic,1979,130,1770000000,12</a:t>
            </a:r>
          </a:p>
        </p:txBody>
      </p:sp>
      <p:sp>
        <p:nvSpPr>
          <p:cNvPr id="349" name="2. CSV file saved somewhere"/>
          <p:cNvSpPr txBox="1"/>
          <p:nvPr/>
        </p:nvSpPr>
        <p:spPr>
          <a:xfrm>
            <a:off x="1342742" y="6406138"/>
            <a:ext cx="37622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2. CSV file saved somewhere</a:t>
            </a:r>
          </a:p>
        </p:txBody>
      </p:sp>
      <p:sp>
        <p:nvSpPr>
          <p:cNvPr id="35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51" name="Save As…"/>
          <p:cNvSpPr txBox="1"/>
          <p:nvPr/>
        </p:nvSpPr>
        <p:spPr>
          <a:xfrm>
            <a:off x="3498388" y="5268973"/>
            <a:ext cx="10804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.CSV</a:t>
            </a:r>
          </a:p>
        </p:txBody>
      </p:sp>
      <p:sp>
        <p:nvSpPr>
          <p:cNvPr id="352" name="3. Python Program"/>
          <p:cNvSpPr txBox="1"/>
          <p:nvPr/>
        </p:nvSpPr>
        <p:spPr>
          <a:xfrm>
            <a:off x="8226565" y="373479"/>
            <a:ext cx="24846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3. Python Program</a:t>
            </a:r>
          </a:p>
        </p:txBody>
      </p:sp>
      <p:sp>
        <p:nvSpPr>
          <p:cNvPr id="35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5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5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35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57" name="[…"/>
          <p:cNvSpPr txBox="1"/>
          <p:nvPr/>
        </p:nvSpPr>
        <p:spPr>
          <a:xfrm>
            <a:off x="7146329" y="2678887"/>
            <a:ext cx="293509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  [“name”, “year”, …],</a:t>
            </a:r>
            <a:br>
              <a:rPr dirty="0">
                <a:latin typeface="+mn-lt"/>
              </a:rPr>
            </a:br>
            <a:r>
              <a:rPr dirty="0">
                <a:latin typeface="+mn-lt"/>
              </a:rP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]</a:t>
            </a:r>
          </a:p>
        </p:txBody>
      </p:sp>
      <p:sp>
        <p:nvSpPr>
          <p:cNvPr id="35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5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360" name="list of lists"/>
          <p:cNvSpPr txBox="1"/>
          <p:nvPr/>
        </p:nvSpPr>
        <p:spPr>
          <a:xfrm rot="16200000">
            <a:off x="6064949" y="3252451"/>
            <a:ext cx="138980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>
                <a:latin typeface="+mn-lt"/>
              </a:rPr>
              <a:t>list of lists</a:t>
            </a:r>
          </a:p>
        </p:txBody>
      </p:sp>
      <p:sp>
        <p:nvSpPr>
          <p:cNvPr id="361" name="rows[1][0]"/>
          <p:cNvSpPr txBox="1"/>
          <p:nvPr/>
        </p:nvSpPr>
        <p:spPr>
          <a:xfrm>
            <a:off x="7815453" y="1457767"/>
            <a:ext cx="143789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>
                <a:latin typeface="+mn-lt"/>
              </a:rPr>
              <a:t>rows[1][0]</a:t>
            </a:r>
          </a:p>
        </p:txBody>
      </p:sp>
      <p:sp>
        <p:nvSpPr>
          <p:cNvPr id="362" name="Line"/>
          <p:cNvSpPr/>
          <p:nvPr/>
        </p:nvSpPr>
        <p:spPr>
          <a:xfrm>
            <a:off x="9504181" y="1732390"/>
            <a:ext cx="461059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63" name="&quot;Baker&quot;"/>
          <p:cNvSpPr txBox="1"/>
          <p:nvPr/>
        </p:nvSpPr>
        <p:spPr>
          <a:xfrm>
            <a:off x="10072303" y="1462034"/>
            <a:ext cx="106439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>
                <a:latin typeface="+mn-lt"/>
              </a:rPr>
              <a:t>"Baker"</a:t>
            </a:r>
          </a:p>
        </p:txBody>
      </p:sp>
      <p:pic>
        <p:nvPicPr>
          <p:cNvPr id="36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>
                <a:latin typeface="+mn-lt"/>
              </a:rPr>
              <a:t>Data Management</a:t>
            </a:r>
          </a:p>
        </p:txBody>
      </p:sp>
      <p:sp>
        <p:nvSpPr>
          <p:cNvPr id="387" name="1. spreadsheet in Excel"/>
          <p:cNvSpPr txBox="1"/>
          <p:nvPr/>
        </p:nvSpPr>
        <p:spPr>
          <a:xfrm>
            <a:off x="1627341" y="1757938"/>
            <a:ext cx="30152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1. spreadsheet in Excel</a:t>
            </a:r>
          </a:p>
        </p:txBody>
      </p:sp>
      <p:sp>
        <p:nvSpPr>
          <p:cNvPr id="38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Eloise,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</a:rPr>
              <a:t>1975</a:t>
            </a:r>
            <a:r>
              <a:rPr>
                <a:latin typeface="+mn-lt"/>
              </a:rPr>
              <a:t>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Frederic,1979,130,1770000000,12</a:t>
            </a:r>
          </a:p>
        </p:txBody>
      </p:sp>
      <p:sp>
        <p:nvSpPr>
          <p:cNvPr id="389" name="2. CSV file saved somewhere"/>
          <p:cNvSpPr txBox="1"/>
          <p:nvPr/>
        </p:nvSpPr>
        <p:spPr>
          <a:xfrm>
            <a:off x="1342742" y="6406138"/>
            <a:ext cx="37622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2. CSV file saved somewhere</a:t>
            </a:r>
          </a:p>
        </p:txBody>
      </p:sp>
      <p:sp>
        <p:nvSpPr>
          <p:cNvPr id="39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91" name="Save As…"/>
          <p:cNvSpPr txBox="1"/>
          <p:nvPr/>
        </p:nvSpPr>
        <p:spPr>
          <a:xfrm>
            <a:off x="3498388" y="5268973"/>
            <a:ext cx="10804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.CSV</a:t>
            </a:r>
          </a:p>
        </p:txBody>
      </p:sp>
      <p:sp>
        <p:nvSpPr>
          <p:cNvPr id="392" name="3. Python Program"/>
          <p:cNvSpPr txBox="1"/>
          <p:nvPr/>
        </p:nvSpPr>
        <p:spPr>
          <a:xfrm>
            <a:off x="8226565" y="373479"/>
            <a:ext cx="24846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3. Python Program</a:t>
            </a:r>
          </a:p>
        </p:txBody>
      </p:sp>
      <p:sp>
        <p:nvSpPr>
          <p:cNvPr id="39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9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9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39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97" name="[…"/>
          <p:cNvSpPr txBox="1"/>
          <p:nvPr/>
        </p:nvSpPr>
        <p:spPr>
          <a:xfrm>
            <a:off x="7146329" y="2678887"/>
            <a:ext cx="293509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  [“name”, “year”, …],</a:t>
            </a:r>
            <a:br>
              <a:rPr dirty="0">
                <a:latin typeface="+mn-lt"/>
              </a:rPr>
            </a:br>
            <a:r>
              <a:rPr dirty="0">
                <a:latin typeface="+mn-lt"/>
              </a:rP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]</a:t>
            </a:r>
          </a:p>
        </p:txBody>
      </p:sp>
      <p:sp>
        <p:nvSpPr>
          <p:cNvPr id="39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9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400" name="list of lists"/>
          <p:cNvSpPr txBox="1"/>
          <p:nvPr/>
        </p:nvSpPr>
        <p:spPr>
          <a:xfrm rot="16200000">
            <a:off x="6064949" y="3252451"/>
            <a:ext cx="138980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>
                <a:latin typeface="+mn-lt"/>
              </a:rPr>
              <a:t>list of lists</a:t>
            </a:r>
          </a:p>
        </p:txBody>
      </p:sp>
      <p:sp>
        <p:nvSpPr>
          <p:cNvPr id="401" name="rows[3][1]"/>
          <p:cNvSpPr txBox="1"/>
          <p:nvPr/>
        </p:nvSpPr>
        <p:spPr>
          <a:xfrm>
            <a:off x="7815453" y="1457767"/>
            <a:ext cx="143789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>
                <a:latin typeface="+mn-lt"/>
              </a:rPr>
              <a:t>rows[3][1]</a:t>
            </a:r>
          </a:p>
        </p:txBody>
      </p:sp>
      <p:sp>
        <p:nvSpPr>
          <p:cNvPr id="402" name="Line"/>
          <p:cNvSpPr/>
          <p:nvPr/>
        </p:nvSpPr>
        <p:spPr>
          <a:xfrm>
            <a:off x="9504181" y="1732390"/>
            <a:ext cx="461059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03" name="“1975”"/>
          <p:cNvSpPr txBox="1"/>
          <p:nvPr/>
        </p:nvSpPr>
        <p:spPr>
          <a:xfrm>
            <a:off x="10113981" y="1462034"/>
            <a:ext cx="98103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>
                <a:latin typeface="+mn-lt"/>
              </a:rPr>
              <a:t>“1975”</a:t>
            </a:r>
          </a:p>
        </p:txBody>
      </p:sp>
      <p:pic>
        <p:nvPicPr>
          <p:cNvPr id="40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>
                <a:latin typeface="+mn-lt"/>
              </a:rPr>
              <a:t>Data Management</a:t>
            </a:r>
          </a:p>
        </p:txBody>
      </p:sp>
      <p:sp>
        <p:nvSpPr>
          <p:cNvPr id="427" name="1. spreadsheet in Excel"/>
          <p:cNvSpPr txBox="1"/>
          <p:nvPr/>
        </p:nvSpPr>
        <p:spPr>
          <a:xfrm>
            <a:off x="1627341" y="1757938"/>
            <a:ext cx="30152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1. spreadsheet in Excel</a:t>
            </a:r>
          </a:p>
        </p:txBody>
      </p:sp>
      <p:sp>
        <p:nvSpPr>
          <p:cNvPr id="42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Baker,1950,120,2550000,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</a:rPr>
              <a:t>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Frederic,1979,130,1770000000,12</a:t>
            </a:r>
          </a:p>
        </p:txBody>
      </p:sp>
      <p:sp>
        <p:nvSpPr>
          <p:cNvPr id="429" name="2. CSV file saved somewhere"/>
          <p:cNvSpPr txBox="1"/>
          <p:nvPr/>
        </p:nvSpPr>
        <p:spPr>
          <a:xfrm>
            <a:off x="1342742" y="6406138"/>
            <a:ext cx="37622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2. CSV file saved somewhere</a:t>
            </a:r>
          </a:p>
        </p:txBody>
      </p:sp>
      <p:sp>
        <p:nvSpPr>
          <p:cNvPr id="43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31" name="Save As…"/>
          <p:cNvSpPr txBox="1"/>
          <p:nvPr/>
        </p:nvSpPr>
        <p:spPr>
          <a:xfrm>
            <a:off x="3498388" y="5268973"/>
            <a:ext cx="10804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.CSV</a:t>
            </a:r>
          </a:p>
        </p:txBody>
      </p:sp>
      <p:sp>
        <p:nvSpPr>
          <p:cNvPr id="432" name="3. Python Program"/>
          <p:cNvSpPr txBox="1"/>
          <p:nvPr/>
        </p:nvSpPr>
        <p:spPr>
          <a:xfrm>
            <a:off x="8226565" y="373479"/>
            <a:ext cx="24846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3. Python Program</a:t>
            </a:r>
          </a:p>
        </p:txBody>
      </p:sp>
      <p:sp>
        <p:nvSpPr>
          <p:cNvPr id="43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3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3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43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37" name="[…"/>
          <p:cNvSpPr txBox="1"/>
          <p:nvPr/>
        </p:nvSpPr>
        <p:spPr>
          <a:xfrm>
            <a:off x="7146329" y="2678887"/>
            <a:ext cx="293509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[“name”, “year”, …],</a:t>
            </a:r>
            <a:br>
              <a:rPr>
                <a:latin typeface="+mn-lt"/>
              </a:rPr>
            </a:br>
            <a:r>
              <a:rPr>
                <a:latin typeface="+mn-lt"/>
              </a:rP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]</a:t>
            </a:r>
          </a:p>
        </p:txBody>
      </p:sp>
      <p:sp>
        <p:nvSpPr>
          <p:cNvPr id="43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3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440" name="list of lists"/>
          <p:cNvSpPr txBox="1"/>
          <p:nvPr/>
        </p:nvSpPr>
        <p:spPr>
          <a:xfrm rot="16200000">
            <a:off x="6064949" y="3252451"/>
            <a:ext cx="138980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>
                <a:latin typeface="+mn-lt"/>
              </a:rPr>
              <a:t>list of lists</a:t>
            </a:r>
          </a:p>
        </p:txBody>
      </p:sp>
      <p:sp>
        <p:nvSpPr>
          <p:cNvPr id="441" name="rows[1][-1]"/>
          <p:cNvSpPr txBox="1"/>
          <p:nvPr/>
        </p:nvSpPr>
        <p:spPr>
          <a:xfrm>
            <a:off x="7768164" y="1457767"/>
            <a:ext cx="153247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>
                <a:latin typeface="+mn-lt"/>
              </a:rPr>
              <a:t>rows[1][-1]</a:t>
            </a:r>
          </a:p>
        </p:txBody>
      </p:sp>
      <p:sp>
        <p:nvSpPr>
          <p:cNvPr id="442" name="Line"/>
          <p:cNvSpPr/>
          <p:nvPr/>
        </p:nvSpPr>
        <p:spPr>
          <a:xfrm>
            <a:off x="9607531" y="1697995"/>
            <a:ext cx="461060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43" name="&quot;38&quot;"/>
          <p:cNvSpPr txBox="1"/>
          <p:nvPr/>
        </p:nvSpPr>
        <p:spPr>
          <a:xfrm>
            <a:off x="10159982" y="1462034"/>
            <a:ext cx="660437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>
                <a:latin typeface="+mn-lt"/>
              </a:rPr>
              <a:t>"38"</a:t>
            </a:r>
          </a:p>
        </p:txBody>
      </p:sp>
      <p:pic>
        <p:nvPicPr>
          <p:cNvPr id="44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>
                <a:latin typeface="+mn-lt"/>
              </a:rPr>
              <a:t>Data Management</a:t>
            </a:r>
          </a:p>
        </p:txBody>
      </p:sp>
      <p:sp>
        <p:nvSpPr>
          <p:cNvPr id="467" name="1. spreadsheet in Excel"/>
          <p:cNvSpPr txBox="1"/>
          <p:nvPr/>
        </p:nvSpPr>
        <p:spPr>
          <a:xfrm>
            <a:off x="1627341" y="1757938"/>
            <a:ext cx="30152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1. spreadsheet in Excel</a:t>
            </a:r>
          </a:p>
        </p:txBody>
      </p:sp>
      <p:sp>
        <p:nvSpPr>
          <p:cNvPr id="46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 err="1">
                <a:latin typeface="+mn-lt"/>
              </a:rPr>
              <a:t>name,year,mph,</a:t>
            </a:r>
            <a:r>
              <a:rPr b="1" dirty="0" err="1">
                <a:solidFill>
                  <a:srgbClr val="FF0000"/>
                </a:solidFill>
                <a:latin typeface="+mn-lt"/>
              </a:rPr>
              <a:t>damage</a:t>
            </a:r>
            <a:r>
              <a:rPr dirty="0" err="1">
                <a:latin typeface="+mn-lt"/>
              </a:rPr>
              <a:t>,</a:t>
            </a:r>
            <a:r>
              <a:rPr dirty="0" err="1">
                <a:solidFill>
                  <a:schemeClr val="tx1"/>
                </a:solidFill>
                <a:latin typeface="+mn-lt"/>
              </a:rPr>
              <a:t>deaths</a:t>
            </a:r>
            <a:endParaRPr dirty="0">
              <a:solidFill>
                <a:schemeClr val="tx1"/>
              </a:solidFill>
              <a:latin typeface="+mn-lt"/>
            </a:endParaRP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Frederic,1979,130,1770000000,12</a:t>
            </a:r>
          </a:p>
        </p:txBody>
      </p:sp>
      <p:sp>
        <p:nvSpPr>
          <p:cNvPr id="469" name="2. CSV file saved somewhere"/>
          <p:cNvSpPr txBox="1"/>
          <p:nvPr/>
        </p:nvSpPr>
        <p:spPr>
          <a:xfrm>
            <a:off x="1342742" y="6406138"/>
            <a:ext cx="37622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2. CSV file saved somewhere</a:t>
            </a:r>
          </a:p>
        </p:txBody>
      </p:sp>
      <p:sp>
        <p:nvSpPr>
          <p:cNvPr id="47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71" name="Save As…"/>
          <p:cNvSpPr txBox="1"/>
          <p:nvPr/>
        </p:nvSpPr>
        <p:spPr>
          <a:xfrm>
            <a:off x="3498388" y="5268973"/>
            <a:ext cx="10804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.CSV</a:t>
            </a:r>
          </a:p>
        </p:txBody>
      </p:sp>
      <p:sp>
        <p:nvSpPr>
          <p:cNvPr id="472" name="3. Python Program"/>
          <p:cNvSpPr txBox="1"/>
          <p:nvPr/>
        </p:nvSpPr>
        <p:spPr>
          <a:xfrm>
            <a:off x="8226565" y="373479"/>
            <a:ext cx="24846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3. Python Program</a:t>
            </a:r>
          </a:p>
        </p:txBody>
      </p:sp>
      <p:sp>
        <p:nvSpPr>
          <p:cNvPr id="47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7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7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47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77" name="[…"/>
          <p:cNvSpPr txBox="1"/>
          <p:nvPr/>
        </p:nvSpPr>
        <p:spPr>
          <a:xfrm>
            <a:off x="7146329" y="2678887"/>
            <a:ext cx="293509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[“name”, “year”, …],</a:t>
            </a:r>
            <a:br>
              <a:rPr>
                <a:latin typeface="+mn-lt"/>
              </a:rPr>
            </a:br>
            <a:r>
              <a:rPr>
                <a:latin typeface="+mn-lt"/>
              </a:rP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]</a:t>
            </a:r>
          </a:p>
        </p:txBody>
      </p:sp>
      <p:sp>
        <p:nvSpPr>
          <p:cNvPr id="47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7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480" name="list of lists"/>
          <p:cNvSpPr txBox="1"/>
          <p:nvPr/>
        </p:nvSpPr>
        <p:spPr>
          <a:xfrm rot="16200000">
            <a:off x="6064949" y="3252451"/>
            <a:ext cx="138980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>
                <a:latin typeface="+mn-lt"/>
              </a:rPr>
              <a:t>list of lists</a:t>
            </a:r>
          </a:p>
        </p:txBody>
      </p:sp>
      <p:sp>
        <p:nvSpPr>
          <p:cNvPr id="481" name="rows[0][-2]"/>
          <p:cNvSpPr txBox="1"/>
          <p:nvPr/>
        </p:nvSpPr>
        <p:spPr>
          <a:xfrm>
            <a:off x="7768164" y="1457767"/>
            <a:ext cx="153247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>
                <a:latin typeface="+mn-lt"/>
              </a:rPr>
              <a:t>rows[0][-2]</a:t>
            </a:r>
          </a:p>
        </p:txBody>
      </p:sp>
      <p:sp>
        <p:nvSpPr>
          <p:cNvPr id="482" name="Line"/>
          <p:cNvSpPr/>
          <p:nvPr/>
        </p:nvSpPr>
        <p:spPr>
          <a:xfrm>
            <a:off x="9607531" y="1697995"/>
            <a:ext cx="461060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83" name="&quot;damage&quot;"/>
          <p:cNvSpPr txBox="1"/>
          <p:nvPr/>
        </p:nvSpPr>
        <p:spPr>
          <a:xfrm>
            <a:off x="10082036" y="1457767"/>
            <a:ext cx="134972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>
                <a:latin typeface="+mn-lt"/>
              </a:rPr>
              <a:t>"damage"</a:t>
            </a:r>
          </a:p>
        </p:txBody>
      </p:sp>
      <p:pic>
        <p:nvPicPr>
          <p:cNvPr id="48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Management</a:t>
            </a:r>
          </a:p>
        </p:txBody>
      </p:sp>
      <p:sp>
        <p:nvSpPr>
          <p:cNvPr id="487" name="1. spreadsheet in Excel"/>
          <p:cNvSpPr txBox="1"/>
          <p:nvPr/>
        </p:nvSpPr>
        <p:spPr>
          <a:xfrm>
            <a:off x="1323355" y="1765299"/>
            <a:ext cx="36232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1. spreadsheet in Excel</a:t>
            </a:r>
          </a:p>
        </p:txBody>
      </p:sp>
      <p:sp>
        <p:nvSpPr>
          <p:cNvPr id="48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Frederic,1979,130,1770000000,12</a:t>
            </a:r>
          </a:p>
        </p:txBody>
      </p:sp>
      <p:sp>
        <p:nvSpPr>
          <p:cNvPr id="489" name="2. CSV file saved somewhere"/>
          <p:cNvSpPr txBox="1"/>
          <p:nvPr/>
        </p:nvSpPr>
        <p:spPr>
          <a:xfrm>
            <a:off x="966069" y="6413499"/>
            <a:ext cx="451559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2. CSV file saved somewhere</a:t>
            </a:r>
          </a:p>
        </p:txBody>
      </p:sp>
      <p:sp>
        <p:nvSpPr>
          <p:cNvPr id="49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1" name="Save As…"/>
          <p:cNvSpPr txBox="1"/>
          <p:nvPr/>
        </p:nvSpPr>
        <p:spPr>
          <a:xfrm>
            <a:off x="3332484" y="5283200"/>
            <a:ext cx="141223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.CSV</a:t>
            </a:r>
          </a:p>
        </p:txBody>
      </p:sp>
      <p:sp>
        <p:nvSpPr>
          <p:cNvPr id="492" name="3. Python Program"/>
          <p:cNvSpPr txBox="1"/>
          <p:nvPr/>
        </p:nvSpPr>
        <p:spPr>
          <a:xfrm>
            <a:off x="7951366" y="380840"/>
            <a:ext cx="30350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3. Python Program</a:t>
            </a:r>
          </a:p>
        </p:txBody>
      </p:sp>
      <p:sp>
        <p:nvSpPr>
          <p:cNvPr id="49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49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7" name="[…"/>
          <p:cNvSpPr txBox="1"/>
          <p:nvPr/>
        </p:nvSpPr>
        <p:spPr>
          <a:xfrm>
            <a:off x="7146329" y="2681962"/>
            <a:ext cx="4504136" cy="194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[“name”, “year”, …],</a:t>
            </a:r>
            <a:br/>
            <a: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49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500" name="list of lists"/>
          <p:cNvSpPr txBox="1"/>
          <p:nvPr/>
        </p:nvSpPr>
        <p:spPr>
          <a:xfrm rot="16200000">
            <a:off x="5903121" y="3259812"/>
            <a:ext cx="171346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lists</a:t>
            </a:r>
          </a:p>
        </p:txBody>
      </p:sp>
      <p:sp>
        <p:nvSpPr>
          <p:cNvPr id="501" name="rows[0][-2]"/>
          <p:cNvSpPr txBox="1"/>
          <p:nvPr/>
        </p:nvSpPr>
        <p:spPr>
          <a:xfrm>
            <a:off x="7471246" y="1458778"/>
            <a:ext cx="212630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rows[0][-2]</a:t>
            </a:r>
          </a:p>
        </p:txBody>
      </p:sp>
      <p:sp>
        <p:nvSpPr>
          <p:cNvPr id="502" name="Line"/>
          <p:cNvSpPr/>
          <p:nvPr/>
        </p:nvSpPr>
        <p:spPr>
          <a:xfrm>
            <a:off x="9607531" y="1697995"/>
            <a:ext cx="461060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3" name="&quot;damage&quot;"/>
          <p:cNvSpPr txBox="1"/>
          <p:nvPr/>
        </p:nvSpPr>
        <p:spPr>
          <a:xfrm>
            <a:off x="10255547" y="1469395"/>
            <a:ext cx="125670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"damage"</a:t>
            </a:r>
          </a:p>
        </p:txBody>
      </p:sp>
      <p:pic>
        <p:nvPicPr>
          <p:cNvPr id="50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  <p:sp>
        <p:nvSpPr>
          <p:cNvPr id="505" name="Rectangle"/>
          <p:cNvSpPr/>
          <p:nvPr/>
        </p:nvSpPr>
        <p:spPr>
          <a:xfrm>
            <a:off x="609600" y="460424"/>
            <a:ext cx="12300502" cy="8832752"/>
          </a:xfrm>
          <a:prstGeom prst="rect">
            <a:avLst/>
          </a:prstGeom>
          <a:solidFill>
            <a:srgbClr val="FFFFFF">
              <a:alpha val="90498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6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507" name="What does this look like?"/>
          <p:cNvSpPr txBox="1"/>
          <p:nvPr/>
        </p:nvSpPr>
        <p:spPr>
          <a:xfrm>
            <a:off x="5433342" y="6229219"/>
            <a:ext cx="399231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What does this look like?</a:t>
            </a:r>
          </a:p>
        </p:txBody>
      </p:sp>
      <p:sp>
        <p:nvSpPr>
          <p:cNvPr id="509" name="Connection Line"/>
          <p:cNvSpPr/>
          <p:nvPr/>
        </p:nvSpPr>
        <p:spPr>
          <a:xfrm>
            <a:off x="7433502" y="5324502"/>
            <a:ext cx="1156990" cy="9388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15" extrusionOk="0">
                <a:moveTo>
                  <a:pt x="0" y="20715"/>
                </a:moveTo>
                <a:cubicBezTo>
                  <a:pt x="1678" y="5990"/>
                  <a:pt x="8878" y="-885"/>
                  <a:pt x="21600" y="9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12" name="import csv…"/>
          <p:cNvSpPr txBox="1"/>
          <p:nvPr/>
        </p:nvSpPr>
        <p:spPr>
          <a:xfrm>
            <a:off x="2245918" y="2675882"/>
            <a:ext cx="9869489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exampleReader = csv.reader(exampleFile)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exampleData = list(exampleReader)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</p:txBody>
      </p:sp>
      <p:sp>
        <p:nvSpPr>
          <p:cNvPr id="513" name="Code"/>
          <p:cNvSpPr txBox="1"/>
          <p:nvPr/>
        </p:nvSpPr>
        <p:spPr>
          <a:xfrm>
            <a:off x="660400" y="3435350"/>
            <a:ext cx="104479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Code</a:t>
            </a:r>
          </a:p>
        </p:txBody>
      </p:sp>
      <p:sp>
        <p:nvSpPr>
          <p:cNvPr id="514" name="4/5/2015 13:34,Apples,73…"/>
          <p:cNvSpPr txBox="1"/>
          <p:nvPr/>
        </p:nvSpPr>
        <p:spPr>
          <a:xfrm>
            <a:off x="3603798" y="6013450"/>
            <a:ext cx="5614294" cy="269240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4/5/2015 13:34,Apples,73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4/5/2015 3:41,Cherries,85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4/6/2015 12:46,Pears,14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4/8/2015 8:59,Oranges,52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4/10/2015 2:07,Apples,152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4/10/2015 18:10,Bananas,23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4/10/2015 2:40,Strawberries,98</a:t>
            </a:r>
          </a:p>
        </p:txBody>
      </p:sp>
      <p:sp>
        <p:nvSpPr>
          <p:cNvPr id="515" name="example.csv"/>
          <p:cNvSpPr txBox="1"/>
          <p:nvPr/>
        </p:nvSpPr>
        <p:spPr>
          <a:xfrm>
            <a:off x="762000" y="7099300"/>
            <a:ext cx="232395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example.csv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18" name="import csv…"/>
          <p:cNvSpPr txBox="1"/>
          <p:nvPr/>
        </p:nvSpPr>
        <p:spPr>
          <a:xfrm>
            <a:off x="2245918" y="2675882"/>
            <a:ext cx="9869489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exampleFile</a:t>
            </a:r>
            <a:r>
              <a:rPr dirty="0"/>
              <a:t> = open(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example.csv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</a:t>
            </a:r>
            <a:r>
              <a:rPr dirty="0"/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exampleReader</a:t>
            </a:r>
            <a:r>
              <a:rPr dirty="0"/>
              <a:t> = </a:t>
            </a:r>
            <a:r>
              <a:rPr dirty="0" err="1"/>
              <a:t>csv.reader</a:t>
            </a:r>
            <a:r>
              <a:rPr dirty="0"/>
              <a:t>(</a:t>
            </a:r>
            <a:r>
              <a:rPr dirty="0" err="1"/>
              <a:t>exampleFile</a:t>
            </a:r>
            <a:r>
              <a:rPr dirty="0"/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exampleData</a:t>
            </a:r>
            <a:r>
              <a:rPr dirty="0"/>
              <a:t> = list(</a:t>
            </a:r>
            <a:r>
              <a:rPr dirty="0" err="1"/>
              <a:t>exampleReader</a:t>
            </a:r>
            <a:r>
              <a:rPr dirty="0"/>
              <a:t>)</a:t>
            </a:r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exampleData</a:t>
            </a:r>
            <a:endParaRPr dirty="0"/>
          </a:p>
        </p:txBody>
      </p:sp>
      <p:sp>
        <p:nvSpPr>
          <p:cNvPr id="519" name="[['4/5/2015 13:34', 'Apples', '73'], ['4/5/2015 3:41', 'Cherries', '85'],…"/>
          <p:cNvSpPr txBox="1"/>
          <p:nvPr/>
        </p:nvSpPr>
        <p:spPr>
          <a:xfrm>
            <a:off x="1843836" y="7185640"/>
            <a:ext cx="9020098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rPr dirty="0">
                <a:latin typeface="+mn-lt"/>
              </a:rPr>
              <a:t>   [['4/5/2015 13:34', 'Apples', '73'], ['4/5/2015 3:41', 'Cherries', '85'],</a:t>
            </a:r>
          </a:p>
          <a:p>
            <a:pPr algn="l">
              <a:defRPr b="0"/>
            </a:pPr>
            <a:r>
              <a:rPr dirty="0">
                <a:latin typeface="+mn-lt"/>
              </a:rPr>
              <a:t>   ['4/6/2015 12:46', 'Pears', '14'], ['4/8/2015 8:59', 'Oranges', '52'],</a:t>
            </a:r>
          </a:p>
          <a:p>
            <a:pPr algn="l">
              <a:defRPr b="0"/>
            </a:pPr>
            <a:r>
              <a:rPr dirty="0">
                <a:latin typeface="+mn-lt"/>
              </a:rPr>
              <a:t>   ['4/10/2015 2:07', 'Apples', '152'], ['4/10/2015 18:10', 'Bananas', '23'],</a:t>
            </a:r>
          </a:p>
          <a:p>
            <a:pPr algn="l">
              <a:defRPr b="0"/>
            </a:pPr>
            <a:r>
              <a:rPr dirty="0">
                <a:latin typeface="+mn-lt"/>
              </a:rPr>
              <a:t>   ['4/10/2015 2:40', 'Strawberries', '98']]</a:t>
            </a:r>
          </a:p>
        </p:txBody>
      </p:sp>
      <p:sp>
        <p:nvSpPr>
          <p:cNvPr id="520" name="Rounded Rectangle"/>
          <p:cNvSpPr/>
          <p:nvPr/>
        </p:nvSpPr>
        <p:spPr>
          <a:xfrm>
            <a:off x="2209799" y="4876519"/>
            <a:ext cx="2852887" cy="657870"/>
          </a:xfrm>
          <a:prstGeom prst="roundRect">
            <a:avLst>
              <a:gd name="adj" fmla="val 28957"/>
            </a:avLst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1" name="Arrow"/>
          <p:cNvSpPr/>
          <p:nvPr/>
        </p:nvSpPr>
        <p:spPr>
          <a:xfrm rot="5400000">
            <a:off x="2735560" y="5540063"/>
            <a:ext cx="1801367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2" name="Code"/>
          <p:cNvSpPr txBox="1"/>
          <p:nvPr/>
        </p:nvSpPr>
        <p:spPr>
          <a:xfrm>
            <a:off x="660400" y="3435350"/>
            <a:ext cx="104479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Code</a:t>
            </a:r>
          </a:p>
        </p:txBody>
      </p:sp>
      <p:sp>
        <p:nvSpPr>
          <p:cNvPr id="523" name="list of…"/>
          <p:cNvSpPr txBox="1"/>
          <p:nvPr/>
        </p:nvSpPr>
        <p:spPr>
          <a:xfrm>
            <a:off x="548126" y="7378699"/>
            <a:ext cx="1241005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list of</a:t>
            </a:r>
          </a:p>
          <a:p>
            <a:pPr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lists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26" name="import csv…"/>
          <p:cNvSpPr txBox="1"/>
          <p:nvPr/>
        </p:nvSpPr>
        <p:spPr>
          <a:xfrm>
            <a:off x="2245918" y="2675882"/>
            <a:ext cx="9869489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exampleFile</a:t>
            </a:r>
            <a:r>
              <a:rPr dirty="0"/>
              <a:t> = open(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rPr dirty="0"/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exampleReader</a:t>
            </a:r>
            <a:r>
              <a:rPr dirty="0"/>
              <a:t> = </a:t>
            </a:r>
            <a:r>
              <a:rPr dirty="0" err="1"/>
              <a:t>csv.reader</a:t>
            </a:r>
            <a:r>
              <a:rPr dirty="0"/>
              <a:t>(</a:t>
            </a:r>
            <a:r>
              <a:rPr dirty="0" err="1"/>
              <a:t>exampleFile</a:t>
            </a:r>
            <a:r>
              <a:rPr dirty="0"/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exampleData</a:t>
            </a:r>
            <a:r>
              <a:rPr dirty="0"/>
              <a:t> = list(</a:t>
            </a:r>
            <a:r>
              <a:rPr dirty="0" err="1"/>
              <a:t>exampleReader</a:t>
            </a:r>
            <a:r>
              <a:rPr dirty="0"/>
              <a:t>)</a:t>
            </a:r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exampleData</a:t>
            </a:r>
            <a:endParaRPr dirty="0"/>
          </a:p>
        </p:txBody>
      </p:sp>
      <p:sp>
        <p:nvSpPr>
          <p:cNvPr id="527" name="let's generalize this to a function…"/>
          <p:cNvSpPr txBox="1"/>
          <p:nvPr/>
        </p:nvSpPr>
        <p:spPr>
          <a:xfrm>
            <a:off x="3707564" y="6087606"/>
            <a:ext cx="5589671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/>
            <a:r>
              <a:rPr dirty="0">
                <a:latin typeface="+mj-lt"/>
              </a:rPr>
              <a:t>let's generalize this to a function</a:t>
            </a:r>
          </a:p>
          <a:p>
            <a:pPr lvl="1">
              <a:defRPr b="0"/>
            </a:pPr>
            <a:r>
              <a:rPr dirty="0">
                <a:latin typeface="+mj-lt"/>
              </a:rPr>
              <a:t>(don't need to know exactly how the code</a:t>
            </a:r>
          </a:p>
          <a:p>
            <a:pPr lvl="1">
              <a:defRPr b="0"/>
            </a:pPr>
            <a:r>
              <a:rPr dirty="0">
                <a:latin typeface="+mj-lt"/>
              </a:rPr>
              <a:t>works, though we will eventually)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30" name="import csv…"/>
          <p:cNvSpPr txBox="1"/>
          <p:nvPr/>
        </p:nvSpPr>
        <p:spPr>
          <a:xfrm>
            <a:off x="2245918" y="2675882"/>
            <a:ext cx="9869489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exampleReader = csv.reader(exampleFile)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exampleData = list(exampleReader)</a:t>
            </a:r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exampleData</a:t>
            </a:r>
          </a:p>
        </p:txBody>
      </p:sp>
      <p:sp>
        <p:nvSpPr>
          <p:cNvPr id="531" name="let's generalize this to a function…"/>
          <p:cNvSpPr txBox="1"/>
          <p:nvPr/>
        </p:nvSpPr>
        <p:spPr>
          <a:xfrm>
            <a:off x="3707564" y="6087606"/>
            <a:ext cx="5589671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/>
            <a:r>
              <a:rPr dirty="0">
                <a:latin typeface="+mn-lt"/>
              </a:rPr>
              <a:t>let's generalize this to a function</a:t>
            </a:r>
          </a:p>
          <a:p>
            <a:pPr lvl="1">
              <a:defRPr b="0"/>
            </a:pPr>
            <a:r>
              <a:rPr dirty="0">
                <a:latin typeface="+mn-lt"/>
              </a:rPr>
              <a:t>(don't need to know exactly how the code</a:t>
            </a:r>
          </a:p>
          <a:p>
            <a:pPr lvl="1">
              <a:defRPr b="0"/>
            </a:pPr>
            <a:r>
              <a:rPr dirty="0">
                <a:latin typeface="+mn-lt"/>
              </a:rPr>
              <a:t>works, though we will eventually)</a:t>
            </a:r>
          </a:p>
        </p:txBody>
      </p:sp>
      <p:sp>
        <p:nvSpPr>
          <p:cNvPr id="532" name="input"/>
          <p:cNvSpPr txBox="1"/>
          <p:nvPr/>
        </p:nvSpPr>
        <p:spPr>
          <a:xfrm>
            <a:off x="8026816" y="3020531"/>
            <a:ext cx="69264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lvl1pPr>
          </a:lstStyle>
          <a:p>
            <a:r>
              <a:rPr dirty="0"/>
              <a:t>input</a:t>
            </a:r>
          </a:p>
        </p:txBody>
      </p:sp>
      <p:sp>
        <p:nvSpPr>
          <p:cNvPr id="533" name="output"/>
          <p:cNvSpPr txBox="1"/>
          <p:nvPr/>
        </p:nvSpPr>
        <p:spPr>
          <a:xfrm>
            <a:off x="2657326" y="5295899"/>
            <a:ext cx="85754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lvl1pPr>
          </a:lstStyle>
          <a:p>
            <a:r>
              <a:t>output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28" name="Spreadsheet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</a:t>
            </a:r>
          </a:p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CSVs</a:t>
            </a:r>
          </a:p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Reading a CSV to a list of lists</a:t>
            </a:r>
          </a:p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Coding examples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36" name="def process_csv():…"/>
          <p:cNvSpPr txBox="1"/>
          <p:nvPr/>
        </p:nvSpPr>
        <p:spPr>
          <a:xfrm>
            <a:off x="2245918" y="2675882"/>
            <a:ext cx="10672665" cy="347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exampleData</a:t>
            </a:r>
          </a:p>
        </p:txBody>
      </p:sp>
      <p:sp>
        <p:nvSpPr>
          <p:cNvPr id="537" name="1. move code to a function"/>
          <p:cNvSpPr txBox="1"/>
          <p:nvPr/>
        </p:nvSpPr>
        <p:spPr>
          <a:xfrm>
            <a:off x="4397300" y="7842249"/>
            <a:ext cx="42102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1. move code to a function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40" name="import csv…"/>
          <p:cNvSpPr txBox="1"/>
          <p:nvPr/>
        </p:nvSpPr>
        <p:spPr>
          <a:xfrm>
            <a:off x="2245918" y="2675882"/>
            <a:ext cx="10672665" cy="444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strike="sngStrike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exampleData</a:t>
            </a:r>
          </a:p>
        </p:txBody>
      </p:sp>
      <p:sp>
        <p:nvSpPr>
          <p:cNvPr id="541" name="2. move out imports"/>
          <p:cNvSpPr txBox="1"/>
          <p:nvPr/>
        </p:nvSpPr>
        <p:spPr>
          <a:xfrm>
            <a:off x="4875782" y="7842249"/>
            <a:ext cx="325323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2. move out imports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44" name="import csv…"/>
          <p:cNvSpPr txBox="1"/>
          <p:nvPr/>
        </p:nvSpPr>
        <p:spPr>
          <a:xfrm>
            <a:off x="2245918" y="2675882"/>
            <a:ext cx="10672665" cy="45345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def </a:t>
            </a:r>
            <a:r>
              <a:rPr dirty="0" err="1"/>
              <a:t>process_csv</a:t>
            </a:r>
            <a:r>
              <a:rPr dirty="0"/>
              <a:t>():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strike="sngStrike" dirty="0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exampleFile</a:t>
            </a:r>
            <a:r>
              <a:rPr dirty="0"/>
              <a:t> = open(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rPr dirty="0"/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exampleReader</a:t>
            </a:r>
            <a:r>
              <a:rPr dirty="0"/>
              <a:t> = </a:t>
            </a:r>
            <a:r>
              <a:rPr dirty="0" err="1"/>
              <a:t>csv.reader</a:t>
            </a:r>
            <a:r>
              <a:rPr dirty="0"/>
              <a:t>(</a:t>
            </a:r>
            <a:r>
              <a:rPr dirty="0" err="1"/>
              <a:t>exampleFile</a:t>
            </a:r>
            <a:r>
              <a:rPr dirty="0"/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exampleData</a:t>
            </a:r>
            <a:r>
              <a:rPr dirty="0"/>
              <a:t> = list(</a:t>
            </a:r>
            <a:r>
              <a:rPr dirty="0" err="1"/>
              <a:t>exampleReader</a:t>
            </a:r>
            <a:r>
              <a:rPr dirty="0"/>
              <a:t>)</a:t>
            </a:r>
            <a:endParaRPr lang="en-US" dirty="0"/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/>
              <a:t>  </a:t>
            </a:r>
            <a:r>
              <a:rPr lang="en-US" dirty="0" err="1"/>
              <a:t>exampleFile.close</a:t>
            </a:r>
            <a:r>
              <a:rPr lang="en-US" dirty="0"/>
              <a:t>()</a:t>
            </a:r>
            <a:endParaRPr dirty="0"/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b="1" dirty="0">
                <a:solidFill>
                  <a:schemeClr val="accent1">
                    <a:lumOff val="-13575"/>
                  </a:schemeClr>
                </a:solidFill>
              </a:rPr>
              <a:t>return </a:t>
            </a:r>
            <a:r>
              <a:rPr dirty="0" err="1"/>
              <a:t>exampleData</a:t>
            </a:r>
            <a:endParaRPr dirty="0"/>
          </a:p>
        </p:txBody>
      </p:sp>
      <p:sp>
        <p:nvSpPr>
          <p:cNvPr id="545" name="3. return data to get it out of the function"/>
          <p:cNvSpPr txBox="1"/>
          <p:nvPr/>
        </p:nvSpPr>
        <p:spPr>
          <a:xfrm>
            <a:off x="3198043" y="7842249"/>
            <a:ext cx="660871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3. return data to get it out of the function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48" name="import csv…"/>
          <p:cNvSpPr txBox="1"/>
          <p:nvPr/>
        </p:nvSpPr>
        <p:spPr>
          <a:xfrm>
            <a:off x="2245918" y="2675882"/>
            <a:ext cx="10672665" cy="444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def </a:t>
            </a:r>
            <a:r>
              <a:rPr dirty="0" err="1"/>
              <a:t>process_csv</a:t>
            </a:r>
            <a:r>
              <a:rPr dirty="0"/>
              <a:t>():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strike="sngStrike" dirty="0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exampleFile</a:t>
            </a:r>
            <a:r>
              <a:rPr dirty="0"/>
              <a:t> = open(</a:t>
            </a:r>
            <a:r>
              <a:rPr strike="sngStrike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rPr dirty="0"/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exampleReader</a:t>
            </a:r>
            <a:r>
              <a:rPr dirty="0"/>
              <a:t> = </a:t>
            </a:r>
            <a:r>
              <a:rPr dirty="0" err="1"/>
              <a:t>csv.reader</a:t>
            </a:r>
            <a:r>
              <a:rPr dirty="0"/>
              <a:t>(</a:t>
            </a:r>
            <a:r>
              <a:rPr dirty="0" err="1"/>
              <a:t>exampleFile</a:t>
            </a:r>
            <a:r>
              <a:rPr dirty="0"/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exampleData</a:t>
            </a:r>
            <a:r>
              <a:rPr dirty="0"/>
              <a:t> = list(</a:t>
            </a:r>
            <a:r>
              <a:rPr dirty="0" err="1"/>
              <a:t>exampleReader</a:t>
            </a:r>
            <a:r>
              <a:rPr dirty="0"/>
              <a:t>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b="1" dirty="0">
                <a:solidFill>
                  <a:schemeClr val="accent1">
                    <a:lumOff val="-13575"/>
                  </a:schemeClr>
                </a:solidFill>
              </a:rPr>
              <a:t>return </a:t>
            </a:r>
            <a:r>
              <a:rPr dirty="0" err="1"/>
              <a:t>exampleData</a:t>
            </a:r>
            <a:endParaRPr dirty="0"/>
          </a:p>
        </p:txBody>
      </p:sp>
      <p:sp>
        <p:nvSpPr>
          <p:cNvPr id="549" name="4. generalize input"/>
          <p:cNvSpPr txBox="1"/>
          <p:nvPr/>
        </p:nvSpPr>
        <p:spPr>
          <a:xfrm>
            <a:off x="5023866" y="7842249"/>
            <a:ext cx="295706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4. generalize input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52" name="import csv…"/>
          <p:cNvSpPr txBox="1"/>
          <p:nvPr/>
        </p:nvSpPr>
        <p:spPr>
          <a:xfrm>
            <a:off x="2245918" y="2675882"/>
            <a:ext cx="10672665" cy="444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def </a:t>
            </a:r>
            <a:r>
              <a:rPr dirty="0" err="1"/>
              <a:t>process_csv</a:t>
            </a:r>
            <a:r>
              <a:rPr dirty="0"/>
              <a:t>(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filename</a:t>
            </a:r>
            <a:r>
              <a:rPr dirty="0"/>
              <a:t>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strike="sngStrike" dirty="0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exampleFile</a:t>
            </a:r>
            <a:r>
              <a:rPr dirty="0"/>
              <a:t> = open(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filename</a:t>
            </a:r>
            <a:r>
              <a:rPr dirty="0"/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exampleReader</a:t>
            </a:r>
            <a:r>
              <a:rPr dirty="0"/>
              <a:t> = </a:t>
            </a:r>
            <a:r>
              <a:rPr dirty="0" err="1"/>
              <a:t>csv.reader</a:t>
            </a:r>
            <a:r>
              <a:rPr dirty="0"/>
              <a:t>(</a:t>
            </a:r>
            <a:r>
              <a:rPr dirty="0" err="1"/>
              <a:t>exampleFile</a:t>
            </a:r>
            <a:r>
              <a:rPr dirty="0"/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exampleData</a:t>
            </a:r>
            <a:r>
              <a:rPr dirty="0"/>
              <a:t> = list(</a:t>
            </a:r>
            <a:r>
              <a:rPr dirty="0" err="1"/>
              <a:t>exampleReader</a:t>
            </a:r>
            <a:r>
              <a:rPr dirty="0"/>
              <a:t>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b="1" dirty="0">
                <a:solidFill>
                  <a:schemeClr val="accent1">
                    <a:lumOff val="-13575"/>
                  </a:schemeClr>
                </a:solidFill>
              </a:rPr>
              <a:t>return </a:t>
            </a:r>
            <a:r>
              <a:rPr dirty="0" err="1"/>
              <a:t>exampleData</a:t>
            </a:r>
            <a:endParaRPr dirty="0"/>
          </a:p>
        </p:txBody>
      </p:sp>
      <p:sp>
        <p:nvSpPr>
          <p:cNvPr id="553" name="4. generalize input"/>
          <p:cNvSpPr txBox="1"/>
          <p:nvPr/>
        </p:nvSpPr>
        <p:spPr>
          <a:xfrm>
            <a:off x="5023866" y="7842249"/>
            <a:ext cx="295706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4. generalize input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56" name="import csv…"/>
          <p:cNvSpPr txBox="1"/>
          <p:nvPr/>
        </p:nvSpPr>
        <p:spPr>
          <a:xfrm>
            <a:off x="2002560" y="2867268"/>
            <a:ext cx="11099800" cy="4396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algn="l">
              <a:defRPr sz="230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 </a:t>
            </a:r>
            <a:r>
              <a:rPr lang="en-US" dirty="0"/>
              <a:t>copied from</a:t>
            </a:r>
            <a:r>
              <a:rPr dirty="0"/>
              <a:t> https://</a:t>
            </a:r>
            <a:r>
              <a:rPr dirty="0" err="1"/>
              <a:t>automatetheboringstuff.com</a:t>
            </a:r>
            <a:r>
              <a:rPr lang="en-US" dirty="0"/>
              <a:t>/2e</a:t>
            </a:r>
            <a:r>
              <a:rPr dirty="0"/>
              <a:t>/chapter1</a:t>
            </a:r>
            <a:r>
              <a:rPr lang="en-US" dirty="0"/>
              <a:t>6</a:t>
            </a:r>
            <a:r>
              <a:rPr dirty="0"/>
              <a:t>/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def </a:t>
            </a:r>
            <a:r>
              <a:rPr dirty="0" err="1"/>
              <a:t>process_csv</a:t>
            </a:r>
            <a:r>
              <a:rPr dirty="0"/>
              <a:t>(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filename</a:t>
            </a:r>
            <a:r>
              <a:rPr dirty="0"/>
              <a:t>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strike="sngStrike" dirty="0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exampleFile</a:t>
            </a:r>
            <a:r>
              <a:rPr dirty="0"/>
              <a:t> = open(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filename</a:t>
            </a:r>
            <a:r>
              <a:rPr dirty="0"/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exampleReader</a:t>
            </a:r>
            <a:r>
              <a:rPr dirty="0"/>
              <a:t> = </a:t>
            </a:r>
            <a:r>
              <a:rPr dirty="0" err="1"/>
              <a:t>csv.reader</a:t>
            </a:r>
            <a:r>
              <a:rPr dirty="0"/>
              <a:t>(</a:t>
            </a:r>
            <a:r>
              <a:rPr dirty="0" err="1"/>
              <a:t>exampleFile</a:t>
            </a:r>
            <a:r>
              <a:rPr dirty="0"/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exampleData</a:t>
            </a:r>
            <a:r>
              <a:rPr dirty="0"/>
              <a:t> = list(</a:t>
            </a:r>
            <a:r>
              <a:rPr dirty="0" err="1"/>
              <a:t>exampleReader</a:t>
            </a:r>
            <a:r>
              <a:rPr dirty="0"/>
              <a:t>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b="1" dirty="0">
                <a:solidFill>
                  <a:schemeClr val="accent1">
                    <a:lumOff val="-13575"/>
                  </a:schemeClr>
                </a:solidFill>
              </a:rPr>
              <a:t>return </a:t>
            </a:r>
            <a:r>
              <a:rPr dirty="0" err="1"/>
              <a:t>exampleData</a:t>
            </a:r>
            <a:endParaRPr dirty="0"/>
          </a:p>
        </p:txBody>
      </p:sp>
      <p:sp>
        <p:nvSpPr>
          <p:cNvPr id="557" name="5. cite the code"/>
          <p:cNvSpPr txBox="1"/>
          <p:nvPr/>
        </p:nvSpPr>
        <p:spPr>
          <a:xfrm>
            <a:off x="5266456" y="8299449"/>
            <a:ext cx="247188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5. cite the code</a:t>
            </a:r>
          </a:p>
        </p:txBody>
      </p:sp>
      <p:sp>
        <p:nvSpPr>
          <p:cNvPr id="558" name="Reminder!…"/>
          <p:cNvSpPr txBox="1"/>
          <p:nvPr/>
        </p:nvSpPr>
        <p:spPr>
          <a:xfrm>
            <a:off x="0" y="5049005"/>
            <a:ext cx="1773884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Reminder!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cite code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copied online</a:t>
            </a:r>
          </a:p>
        </p:txBody>
      </p:sp>
      <p:sp>
        <p:nvSpPr>
          <p:cNvPr id="560" name="Connection Line"/>
          <p:cNvSpPr/>
          <p:nvPr/>
        </p:nvSpPr>
        <p:spPr>
          <a:xfrm>
            <a:off x="802044" y="4106188"/>
            <a:ext cx="1156990" cy="9388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15" extrusionOk="0">
                <a:moveTo>
                  <a:pt x="0" y="20715"/>
                </a:moveTo>
                <a:cubicBezTo>
                  <a:pt x="1678" y="5990"/>
                  <a:pt x="8878" y="-885"/>
                  <a:pt x="21600" y="9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63" name="import csv…"/>
          <p:cNvSpPr txBox="1"/>
          <p:nvPr/>
        </p:nvSpPr>
        <p:spPr>
          <a:xfrm>
            <a:off x="1852218" y="3133082"/>
            <a:ext cx="10672665" cy="3011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import csv</a:t>
            </a:r>
          </a:p>
          <a:p>
            <a:pPr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 </a:t>
            </a:r>
            <a:r>
              <a:rPr lang="en-US" dirty="0"/>
              <a:t>inspired</a:t>
            </a:r>
            <a:r>
              <a:rPr dirty="0"/>
              <a:t> </a:t>
            </a:r>
            <a:r>
              <a:rPr lang="en-US" dirty="0"/>
              <a:t>by</a:t>
            </a:r>
            <a:r>
              <a:rPr dirty="0"/>
              <a:t> https://</a:t>
            </a:r>
            <a:r>
              <a:rPr dirty="0" err="1"/>
              <a:t>automatetheboringstuff.com</a:t>
            </a:r>
            <a:r>
              <a:rPr lang="en-US" dirty="0"/>
              <a:t>/2e</a:t>
            </a:r>
            <a:r>
              <a:rPr dirty="0"/>
              <a:t>/chapter1</a:t>
            </a:r>
            <a:r>
              <a:rPr lang="en-US" dirty="0"/>
              <a:t>6</a:t>
            </a:r>
            <a:r>
              <a:rPr dirty="0"/>
              <a:t>/</a:t>
            </a:r>
          </a:p>
          <a:p>
            <a:pPr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def </a:t>
            </a:r>
            <a:r>
              <a:rPr dirty="0" err="1"/>
              <a:t>process_csv</a:t>
            </a:r>
            <a:r>
              <a:rPr dirty="0"/>
              <a:t>(filename):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example</a:t>
            </a:r>
            <a:r>
              <a:rPr lang="en-US" dirty="0" err="1"/>
              <a:t>_f</a:t>
            </a:r>
            <a:r>
              <a:rPr dirty="0" err="1"/>
              <a:t>ile</a:t>
            </a:r>
            <a:r>
              <a:rPr dirty="0"/>
              <a:t> = open(filename</a:t>
            </a:r>
            <a:r>
              <a:rPr dirty="0">
                <a:solidFill>
                  <a:schemeClr val="accent1"/>
                </a:solidFill>
              </a:rPr>
              <a:t>, encoding="utf-8"</a:t>
            </a:r>
            <a:r>
              <a:rPr dirty="0"/>
              <a:t>)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example</a:t>
            </a:r>
            <a:r>
              <a:rPr lang="en-US" dirty="0" err="1"/>
              <a:t>_r</a:t>
            </a:r>
            <a:r>
              <a:rPr dirty="0" err="1"/>
              <a:t>eader</a:t>
            </a:r>
            <a:r>
              <a:rPr dirty="0"/>
              <a:t> = </a:t>
            </a:r>
            <a:r>
              <a:rPr dirty="0" err="1"/>
              <a:t>csv.reader</a:t>
            </a:r>
            <a:r>
              <a:rPr dirty="0"/>
              <a:t>(</a:t>
            </a:r>
            <a:r>
              <a:rPr dirty="0" err="1"/>
              <a:t>example</a:t>
            </a:r>
            <a:r>
              <a:rPr lang="en-US" dirty="0" err="1"/>
              <a:t>_f</a:t>
            </a:r>
            <a:r>
              <a:rPr dirty="0" err="1"/>
              <a:t>ile</a:t>
            </a:r>
            <a:r>
              <a:rPr dirty="0"/>
              <a:t>)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example</a:t>
            </a:r>
            <a:r>
              <a:rPr lang="en-US" dirty="0" err="1"/>
              <a:t>_d</a:t>
            </a:r>
            <a:r>
              <a:rPr dirty="0" err="1"/>
              <a:t>ata</a:t>
            </a:r>
            <a:r>
              <a:rPr dirty="0"/>
              <a:t> = list(</a:t>
            </a:r>
            <a:r>
              <a:rPr dirty="0" err="1"/>
              <a:t>example</a:t>
            </a:r>
            <a:r>
              <a:rPr lang="en-US" dirty="0" err="1"/>
              <a:t>_r</a:t>
            </a:r>
            <a:r>
              <a:rPr dirty="0" err="1"/>
              <a:t>eader</a:t>
            </a:r>
            <a:r>
              <a:rPr dirty="0"/>
              <a:t>)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>
                <a:solidFill>
                  <a:schemeClr val="accent1"/>
                </a:solidFill>
              </a:rPr>
              <a:t>example</a:t>
            </a:r>
            <a:r>
              <a:rPr lang="en-US" dirty="0" err="1">
                <a:solidFill>
                  <a:schemeClr val="accent1"/>
                </a:solidFill>
              </a:rPr>
              <a:t>_f</a:t>
            </a:r>
            <a:r>
              <a:rPr dirty="0" err="1">
                <a:solidFill>
                  <a:schemeClr val="accent1"/>
                </a:solidFill>
              </a:rPr>
              <a:t>ile.close</a:t>
            </a:r>
            <a:r>
              <a:rPr dirty="0">
                <a:solidFill>
                  <a:schemeClr val="accent1"/>
                </a:solidFill>
              </a:rPr>
              <a:t>()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return </a:t>
            </a:r>
            <a:r>
              <a:rPr dirty="0" err="1"/>
              <a:t>example</a:t>
            </a:r>
            <a:r>
              <a:rPr lang="en-US" dirty="0" err="1"/>
              <a:t>_d</a:t>
            </a:r>
            <a:r>
              <a:rPr dirty="0" err="1"/>
              <a:t>ata</a:t>
            </a:r>
            <a:endParaRPr dirty="0"/>
          </a:p>
        </p:txBody>
      </p:sp>
      <p:sp>
        <p:nvSpPr>
          <p:cNvPr id="564" name="keep this handy for copy/paste"/>
          <p:cNvSpPr txBox="1"/>
          <p:nvPr/>
        </p:nvSpPr>
        <p:spPr>
          <a:xfrm>
            <a:off x="2750571" y="6326327"/>
            <a:ext cx="7503657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keep this handy for copy/paste</a:t>
            </a:r>
            <a:endParaRPr lang="en-US" dirty="0"/>
          </a:p>
          <a:p>
            <a:endParaRPr lang="en-US" dirty="0"/>
          </a:p>
          <a:p>
            <a:r>
              <a:rPr lang="en-US" dirty="0"/>
              <a:t>Encoding required for international computers</a:t>
            </a:r>
          </a:p>
          <a:p>
            <a:r>
              <a:rPr lang="en-US" dirty="0"/>
              <a:t>We use this file format for all csv files for the class</a:t>
            </a:r>
          </a:p>
          <a:p>
            <a:endParaRPr lang="en-US" dirty="0"/>
          </a:p>
          <a:p>
            <a:r>
              <a:rPr lang="en-US" dirty="0"/>
              <a:t>Remember to close your files</a:t>
            </a:r>
          </a:p>
          <a:p>
            <a:endParaRPr lang="en-US" dirty="0"/>
          </a:p>
          <a:p>
            <a:endParaRPr dirty="0"/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567" name="Spreadsheet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Spreadsheets</a:t>
            </a:r>
          </a:p>
          <a:p>
            <a:pPr marL="0" indent="0">
              <a:buSzTx/>
              <a:buNone/>
            </a:pPr>
            <a:r>
              <a:t>CSVs</a:t>
            </a:r>
          </a:p>
          <a:p>
            <a:pPr marL="0" indent="0">
              <a:buSzTx/>
              <a:buNone/>
            </a:pPr>
            <a:r>
              <a:t>Reading a CSV to a list of lists</a:t>
            </a:r>
          </a:p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Demo 2: Nearest Restaurant Search"/>
          <p:cNvSpPr txBox="1">
            <a:spLocks noGrp="1"/>
          </p:cNvSpPr>
          <p:nvPr>
            <p:ph type="title"/>
          </p:nvPr>
        </p:nvSpPr>
        <p:spPr>
          <a:xfrm>
            <a:off x="573741" y="270160"/>
            <a:ext cx="12681702" cy="9023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lang="en-US" dirty="0"/>
              <a:t>Example</a:t>
            </a:r>
            <a:r>
              <a:rPr dirty="0"/>
              <a:t>: </a:t>
            </a:r>
            <a:r>
              <a:rPr lang="en-US" dirty="0"/>
              <a:t>Student Information Survey</a:t>
            </a:r>
            <a:endParaRPr dirty="0"/>
          </a:p>
        </p:txBody>
      </p:sp>
      <p:sp>
        <p:nvSpPr>
          <p:cNvPr id="583" name="Goal: given a location, find the nearest restaurant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>
            <a:normAutofit fontScale="92500" lnSpcReduction="10000"/>
          </a:bodyPr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Goal: find the </a:t>
            </a:r>
            <a:r>
              <a:rPr lang="en-US" dirty="0"/>
              <a:t>average age of the students, for each lecture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Input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Student data (a </a:t>
            </a:r>
            <a:r>
              <a:rPr dirty="0"/>
              <a:t>CSV file)</a:t>
            </a:r>
          </a:p>
          <a:p>
            <a:pPr marL="0" lvl="5" indent="0">
              <a:buSzTx/>
              <a:buNone/>
            </a:pPr>
            <a:r>
              <a:rPr b="1" dirty="0"/>
              <a:t>Output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Average student age for a given lecture</a:t>
            </a:r>
          </a:p>
          <a:p>
            <a:pPr marL="635000" indent="-444500">
              <a:spcBef>
                <a:spcPts val="0"/>
              </a:spcBef>
              <a:defRPr sz="2800"/>
            </a:pPr>
            <a:endParaRPr lang="en-US" dirty="0"/>
          </a:p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lang="en-US" dirty="0"/>
              <a:t>Goal: column name, print that data for all hurricanes</a:t>
            </a:r>
          </a:p>
          <a:p>
            <a:pPr marL="0" lvl="4" indent="0">
              <a:buSzTx/>
              <a:buNone/>
            </a:pPr>
            <a:r>
              <a:rPr lang="en-US" b="1" dirty="0"/>
              <a:t>Example</a:t>
            </a:r>
            <a:r>
              <a:rPr lang="en-US" dirty="0"/>
              <a:t>:</a:t>
            </a:r>
            <a:br>
              <a:rPr lang="en-US" dirty="0"/>
            </a:br>
            <a:br>
              <a:rPr lang="en-US" sz="2800" b="1" dirty="0">
                <a:latin typeface="Courier"/>
                <a:ea typeface="Courier"/>
                <a:cs typeface="Courier"/>
                <a:sym typeface="Courier"/>
              </a:rPr>
            </a:br>
            <a:r>
              <a:rPr lang="en-US" sz="2800" dirty="0">
                <a:latin typeface="Courier"/>
                <a:ea typeface="Courier"/>
                <a:cs typeface="Courier"/>
                <a:sym typeface="Courier"/>
              </a:rPr>
              <a:t>LEC001: 18.5</a:t>
            </a:r>
            <a:br>
              <a:rPr lang="en-US" sz="2800" dirty="0">
                <a:latin typeface="Courier"/>
                <a:ea typeface="Courier"/>
                <a:cs typeface="Courier"/>
                <a:sym typeface="Courier"/>
              </a:rPr>
            </a:br>
            <a:r>
              <a:rPr lang="en-US" sz="2800" dirty="0">
                <a:latin typeface="Courier"/>
                <a:ea typeface="Courier"/>
                <a:cs typeface="Courier"/>
                <a:sym typeface="Courier"/>
              </a:rPr>
              <a:t>LEC002: 18.2</a:t>
            </a:r>
            <a:br>
              <a:rPr lang="en-US" sz="2800" dirty="0">
                <a:latin typeface="Courier"/>
                <a:ea typeface="Courier"/>
                <a:cs typeface="Courier"/>
                <a:sym typeface="Courier"/>
              </a:rPr>
            </a:br>
            <a:r>
              <a:rPr lang="en-US" sz="2800" dirty="0">
                <a:latin typeface="Courier"/>
                <a:ea typeface="Courier"/>
                <a:cs typeface="Courier"/>
                <a:sym typeface="Courier"/>
              </a:rPr>
              <a:t>LEC003: 18.6</a:t>
            </a:r>
            <a:br>
              <a:rPr lang="en-US" sz="2800" dirty="0"/>
            </a:br>
            <a:r>
              <a:rPr lang="en-US" sz="2800" dirty="0"/>
              <a:t>…</a:t>
            </a:r>
          </a:p>
          <a:p>
            <a:pPr marL="190500" indent="0">
              <a:spcBef>
                <a:spcPts val="0"/>
              </a:spcBef>
              <a:buNone/>
              <a:defRPr sz="2800"/>
            </a:pPr>
            <a:endParaRPr dirty="0"/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Demo 3: Hurricane Column Dum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Hurricane Column Dump</a:t>
            </a:r>
          </a:p>
        </p:txBody>
      </p:sp>
      <p:sp>
        <p:nvSpPr>
          <p:cNvPr id="597" name="Goal: column name, print that data for all hurrican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Goal: column name, print that data for all hurricanes</a:t>
            </a:r>
          </a:p>
          <a:p>
            <a:pPr marL="0" lvl="5" indent="0">
              <a:buSzTx/>
              <a:buNone/>
            </a:pPr>
            <a:r>
              <a:rPr b="1" dirty="0"/>
              <a:t>Input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column name (and a CSV file)</a:t>
            </a:r>
          </a:p>
          <a:p>
            <a:pPr marL="0" lvl="5" indent="0">
              <a:buSzTx/>
              <a:buNone/>
            </a:pPr>
            <a:r>
              <a:rPr b="1" dirty="0"/>
              <a:t>Output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data in given column, associated with name</a:t>
            </a:r>
          </a:p>
          <a:p>
            <a:pPr marL="0" lvl="4" indent="0">
              <a:buSzTx/>
              <a:buNone/>
            </a:pPr>
            <a:r>
              <a:rPr b="1" dirty="0"/>
              <a:t>Example</a:t>
            </a:r>
            <a:r>
              <a:rPr dirty="0"/>
              <a:t>:</a:t>
            </a:r>
            <a:br>
              <a:rPr dirty="0"/>
            </a:br>
            <a:br>
              <a:rPr sz="2800" b="1" dirty="0">
                <a:latin typeface="Courier"/>
                <a:ea typeface="Courier"/>
                <a:cs typeface="Courier"/>
                <a:sym typeface="Courier"/>
              </a:rPr>
            </a:br>
            <a:r>
              <a:rPr sz="2800" dirty="0">
                <a:latin typeface="Courier"/>
                <a:ea typeface="Courier"/>
                <a:cs typeface="Courier"/>
                <a:sym typeface="Courier"/>
              </a:rPr>
              <a:t>Baker: 1950</a:t>
            </a:r>
            <a:br>
              <a:rPr sz="2800" dirty="0">
                <a:latin typeface="Courier"/>
                <a:ea typeface="Courier"/>
                <a:cs typeface="Courier"/>
                <a:sym typeface="Courier"/>
              </a:rPr>
            </a:br>
            <a:r>
              <a:rPr sz="2800" dirty="0">
                <a:latin typeface="Courier"/>
                <a:ea typeface="Courier"/>
                <a:cs typeface="Courier"/>
                <a:sym typeface="Courier"/>
              </a:rPr>
              <a:t>Camille: 1969</a:t>
            </a:r>
            <a:br>
              <a:rPr sz="2800" dirty="0">
                <a:latin typeface="Courier"/>
                <a:ea typeface="Courier"/>
                <a:cs typeface="Courier"/>
                <a:sym typeface="Courier"/>
              </a:rPr>
            </a:br>
            <a:r>
              <a:rPr sz="2800" dirty="0">
                <a:latin typeface="Courier"/>
                <a:ea typeface="Courier"/>
                <a:cs typeface="Courier"/>
                <a:sym typeface="Courier"/>
              </a:rPr>
              <a:t>Eloise: 1975</a:t>
            </a:r>
            <a:br>
              <a:rPr sz="2800" dirty="0"/>
            </a:br>
            <a:r>
              <a:rPr sz="2800" dirty="0"/>
              <a:t>…</a:t>
            </a:r>
          </a:p>
        </p:txBody>
      </p:sp>
      <p:pic>
        <p:nvPicPr>
          <p:cNvPr id="59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6837" y="2859137"/>
            <a:ext cx="2544713" cy="25447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36" name="Spreadsheets are tables of cells, organized by rows and column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are tables of cells, organized by rows and columns</a:t>
            </a:r>
          </a:p>
        </p:txBody>
      </p:sp>
      <p:sp>
        <p:nvSpPr>
          <p:cNvPr id="137" name="Rectangle"/>
          <p:cNvSpPr/>
          <p:nvPr/>
        </p:nvSpPr>
        <p:spPr>
          <a:xfrm>
            <a:off x="3596133" y="5705028"/>
            <a:ext cx="793900" cy="336005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8" name="Rectangle"/>
          <p:cNvSpPr/>
          <p:nvPr/>
        </p:nvSpPr>
        <p:spPr>
          <a:xfrm>
            <a:off x="4383533" y="6646167"/>
            <a:ext cx="857946" cy="336006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" name="Rectangle"/>
          <p:cNvSpPr/>
          <p:nvPr/>
        </p:nvSpPr>
        <p:spPr>
          <a:xfrm>
            <a:off x="6036741" y="5401567"/>
            <a:ext cx="1958877" cy="336006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" name="cells"/>
          <p:cNvSpPr txBox="1"/>
          <p:nvPr/>
        </p:nvSpPr>
        <p:spPr>
          <a:xfrm>
            <a:off x="1677119" y="5644430"/>
            <a:ext cx="78596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cells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Demo 4: Hurricanes per Yea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Hurricanes per Year</a:t>
            </a:r>
          </a:p>
        </p:txBody>
      </p:sp>
      <p:sp>
        <p:nvSpPr>
          <p:cNvPr id="601" name="Goal: column name, print that data for all hurrican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+mn-lt"/>
              </a:rPr>
              <a:t>Goal: column name, print that data for all hurricanes</a:t>
            </a:r>
          </a:p>
          <a:p>
            <a:pPr marL="0" lvl="5" indent="0">
              <a:buSzTx/>
              <a:buNone/>
            </a:pPr>
            <a:r>
              <a:rPr b="1" dirty="0">
                <a:latin typeface="+mn-lt"/>
              </a:rPr>
              <a:t>Input</a:t>
            </a:r>
            <a:r>
              <a:rPr dirty="0">
                <a:latin typeface="+mn-lt"/>
              </a:rP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+mn-lt"/>
              </a:rPr>
              <a:t>none typed (only a CSV file)</a:t>
            </a:r>
          </a:p>
          <a:p>
            <a:pPr marL="0" lvl="5" indent="0">
              <a:buSzTx/>
              <a:buNone/>
            </a:pPr>
            <a:r>
              <a:rPr b="1" dirty="0">
                <a:latin typeface="+mn-lt"/>
              </a:rPr>
              <a:t>Output</a:t>
            </a:r>
            <a:r>
              <a:rPr dirty="0">
                <a:latin typeface="+mn-lt"/>
              </a:rP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+mn-lt"/>
              </a:rPr>
              <a:t>the number of hurricanes in each year</a:t>
            </a:r>
          </a:p>
          <a:p>
            <a:pPr marL="0" lvl="4" indent="0">
              <a:buSzTx/>
              <a:buNone/>
            </a:pPr>
            <a:r>
              <a:rPr b="1" dirty="0">
                <a:latin typeface="+mn-lt"/>
              </a:rPr>
              <a:t>Example</a:t>
            </a:r>
            <a:r>
              <a:rPr dirty="0">
                <a:latin typeface="+mn-lt"/>
              </a:rPr>
              <a:t>:</a:t>
            </a:r>
            <a:br>
              <a:rPr dirty="0">
                <a:latin typeface="+mn-lt"/>
              </a:rPr>
            </a:br>
            <a:br>
              <a:rPr sz="2800" b="1" dirty="0">
                <a:latin typeface="+mn-lt"/>
                <a:ea typeface="Courier"/>
                <a:cs typeface="Courier"/>
                <a:sym typeface="Courier"/>
              </a:rPr>
            </a:br>
            <a:r>
              <a:rPr sz="2800" dirty="0">
                <a:latin typeface="+mn-lt"/>
                <a:ea typeface="Courier"/>
                <a:cs typeface="Courier"/>
                <a:sym typeface="Courier"/>
              </a:rPr>
              <a:t>1967: 23</a:t>
            </a:r>
            <a:br>
              <a:rPr sz="2800" dirty="0">
                <a:latin typeface="+mn-lt"/>
                <a:ea typeface="Courier"/>
                <a:cs typeface="Courier"/>
                <a:sym typeface="Courier"/>
              </a:rPr>
            </a:br>
            <a:r>
              <a:rPr sz="2800" dirty="0">
                <a:latin typeface="+mn-lt"/>
                <a:ea typeface="Courier"/>
                <a:cs typeface="Courier"/>
                <a:sym typeface="Courier"/>
              </a:rPr>
              <a:t>1968: 29</a:t>
            </a:r>
            <a:br>
              <a:rPr sz="2800" dirty="0">
                <a:latin typeface="+mn-lt"/>
                <a:ea typeface="Courier"/>
                <a:cs typeface="Courier"/>
                <a:sym typeface="Courier"/>
              </a:rPr>
            </a:br>
            <a:r>
              <a:rPr sz="2800" dirty="0">
                <a:latin typeface="+mn-lt"/>
                <a:ea typeface="Courier"/>
                <a:cs typeface="Courier"/>
                <a:sym typeface="Courier"/>
              </a:rPr>
              <a:t>2969: 15</a:t>
            </a:r>
            <a:br>
              <a:rPr sz="2800" dirty="0">
                <a:latin typeface="+mn-lt"/>
                <a:ea typeface="Courier"/>
                <a:cs typeface="Courier"/>
                <a:sym typeface="Courier"/>
              </a:rPr>
            </a:br>
            <a:r>
              <a:rPr sz="2800" dirty="0">
                <a:latin typeface="+mn-lt"/>
                <a:ea typeface="Courier"/>
                <a:cs typeface="Courier"/>
                <a:sym typeface="Courier"/>
              </a:rPr>
              <a:t>…</a:t>
            </a:r>
          </a:p>
        </p:txBody>
      </p:sp>
      <p:pic>
        <p:nvPicPr>
          <p:cNvPr id="60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6837" y="2859137"/>
            <a:ext cx="2544713" cy="25447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44" name="Spreadsheets are tables of cells, organized by rows and column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are tables of cells, organized by rows and columns</a:t>
            </a:r>
          </a:p>
        </p:txBody>
      </p:sp>
      <p:sp>
        <p:nvSpPr>
          <p:cNvPr id="145" name="Rectangle"/>
          <p:cNvSpPr/>
          <p:nvPr/>
        </p:nvSpPr>
        <p:spPr>
          <a:xfrm>
            <a:off x="3621533" y="4835078"/>
            <a:ext cx="793900" cy="3950594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6" name="Rectangle"/>
          <p:cNvSpPr/>
          <p:nvPr/>
        </p:nvSpPr>
        <p:spPr>
          <a:xfrm>
            <a:off x="7954515" y="4800996"/>
            <a:ext cx="822550" cy="3975250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" name="Rectangle"/>
          <p:cNvSpPr/>
          <p:nvPr/>
        </p:nvSpPr>
        <p:spPr>
          <a:xfrm>
            <a:off x="5236095" y="4801195"/>
            <a:ext cx="800994" cy="3981897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8" name="columns"/>
          <p:cNvSpPr txBox="1"/>
          <p:nvPr/>
        </p:nvSpPr>
        <p:spPr>
          <a:xfrm>
            <a:off x="953144" y="5796830"/>
            <a:ext cx="139571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columns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</a:t>
            </a:r>
            <a:r>
              <a:rPr dirty="0"/>
              <a:t> (e.g., Excel)</a:t>
            </a:r>
          </a:p>
        </p:txBody>
      </p:sp>
      <p:sp>
        <p:nvSpPr>
          <p:cNvPr id="152" name="Spreadsheets are tables of cells, organized by rows and column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are tables of cells, organized by rows and columns</a:t>
            </a:r>
          </a:p>
        </p:txBody>
      </p:sp>
      <p:sp>
        <p:nvSpPr>
          <p:cNvPr id="153" name="Rectangle"/>
          <p:cNvSpPr/>
          <p:nvPr/>
        </p:nvSpPr>
        <p:spPr>
          <a:xfrm>
            <a:off x="3086100" y="5118100"/>
            <a:ext cx="6979097" cy="31606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4" name="Rectangle"/>
          <p:cNvSpPr/>
          <p:nvPr/>
        </p:nvSpPr>
        <p:spPr>
          <a:xfrm>
            <a:off x="3089051" y="6032500"/>
            <a:ext cx="6979098" cy="31606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5" name="Rectangle"/>
          <p:cNvSpPr/>
          <p:nvPr/>
        </p:nvSpPr>
        <p:spPr>
          <a:xfrm>
            <a:off x="3152551" y="7239000"/>
            <a:ext cx="6979098" cy="31606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6" name="rows"/>
          <p:cNvSpPr txBox="1"/>
          <p:nvPr/>
        </p:nvSpPr>
        <p:spPr>
          <a:xfrm>
            <a:off x="1429146" y="5974630"/>
            <a:ext cx="85010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rows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59" name="Spreadsheets are tables of cells, organized by rows and column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are tables of cells, organized by rows and columns</a:t>
            </a:r>
          </a:p>
        </p:txBody>
      </p:sp>
      <p:sp>
        <p:nvSpPr>
          <p:cNvPr id="160" name="header"/>
          <p:cNvSpPr txBox="1"/>
          <p:nvPr/>
        </p:nvSpPr>
        <p:spPr>
          <a:xfrm>
            <a:off x="1525810" y="4749799"/>
            <a:ext cx="119018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header</a:t>
            </a:r>
          </a:p>
        </p:txBody>
      </p:sp>
      <p:pic>
        <p:nvPicPr>
          <p:cNvPr id="16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Rectangle"/>
          <p:cNvSpPr/>
          <p:nvPr/>
        </p:nvSpPr>
        <p:spPr>
          <a:xfrm>
            <a:off x="3111500" y="4820369"/>
            <a:ext cx="6979097" cy="31606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66" name="Spreadsheets often allow different data type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often allow different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types</a:t>
            </a:r>
          </a:p>
        </p:txBody>
      </p:sp>
      <p:sp>
        <p:nvSpPr>
          <p:cNvPr id="167" name="Callout"/>
          <p:cNvSpPr/>
          <p:nvPr/>
        </p:nvSpPr>
        <p:spPr>
          <a:xfrm>
            <a:off x="7918648" y="5435600"/>
            <a:ext cx="2218929" cy="336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18" y="0"/>
                </a:moveTo>
                <a:cubicBezTo>
                  <a:pt x="277" y="0"/>
                  <a:pt x="0" y="1823"/>
                  <a:pt x="0" y="4071"/>
                </a:cubicBezTo>
                <a:lnTo>
                  <a:pt x="0" y="17529"/>
                </a:lnTo>
                <a:cubicBezTo>
                  <a:pt x="0" y="19777"/>
                  <a:pt x="277" y="21600"/>
                  <a:pt x="618" y="21600"/>
                </a:cubicBezTo>
                <a:lnTo>
                  <a:pt x="8171" y="21600"/>
                </a:lnTo>
                <a:cubicBezTo>
                  <a:pt x="8350" y="21600"/>
                  <a:pt x="8510" y="21076"/>
                  <a:pt x="8623" y="20277"/>
                </a:cubicBezTo>
                <a:lnTo>
                  <a:pt x="21600" y="12034"/>
                </a:lnTo>
                <a:lnTo>
                  <a:pt x="8785" y="3893"/>
                </a:lnTo>
                <a:cubicBezTo>
                  <a:pt x="8770" y="1731"/>
                  <a:pt x="8503" y="0"/>
                  <a:pt x="8171" y="0"/>
                </a:cubicBezTo>
                <a:lnTo>
                  <a:pt x="618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8" name="Callout"/>
          <p:cNvSpPr/>
          <p:nvPr/>
        </p:nvSpPr>
        <p:spPr>
          <a:xfrm>
            <a:off x="3030339" y="5422900"/>
            <a:ext cx="1380729" cy="336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14" y="0"/>
                </a:moveTo>
                <a:cubicBezTo>
                  <a:pt x="9565" y="0"/>
                  <a:pt x="9121" y="1823"/>
                  <a:pt x="9121" y="4071"/>
                </a:cubicBezTo>
                <a:lnTo>
                  <a:pt x="9121" y="4681"/>
                </a:lnTo>
                <a:lnTo>
                  <a:pt x="0" y="10380"/>
                </a:lnTo>
                <a:lnTo>
                  <a:pt x="9121" y="16079"/>
                </a:lnTo>
                <a:lnTo>
                  <a:pt x="9121" y="17529"/>
                </a:lnTo>
                <a:cubicBezTo>
                  <a:pt x="9121" y="19777"/>
                  <a:pt x="9565" y="21600"/>
                  <a:pt x="10114" y="21600"/>
                </a:cubicBezTo>
                <a:lnTo>
                  <a:pt x="20607" y="21600"/>
                </a:lnTo>
                <a:cubicBezTo>
                  <a:pt x="21155" y="21600"/>
                  <a:pt x="21600" y="19777"/>
                  <a:pt x="21600" y="17529"/>
                </a:cubicBezTo>
                <a:lnTo>
                  <a:pt x="21600" y="4071"/>
                </a:lnTo>
                <a:cubicBezTo>
                  <a:pt x="21600" y="1823"/>
                  <a:pt x="21155" y="0"/>
                  <a:pt x="20607" y="0"/>
                </a:cubicBezTo>
                <a:lnTo>
                  <a:pt x="10114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9" name="text"/>
          <p:cNvSpPr txBox="1"/>
          <p:nvPr/>
        </p:nvSpPr>
        <p:spPr>
          <a:xfrm>
            <a:off x="2128812" y="5362773"/>
            <a:ext cx="76959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text</a:t>
            </a:r>
          </a:p>
        </p:txBody>
      </p:sp>
      <p:sp>
        <p:nvSpPr>
          <p:cNvPr id="170" name="numbers"/>
          <p:cNvSpPr txBox="1"/>
          <p:nvPr/>
        </p:nvSpPr>
        <p:spPr>
          <a:xfrm>
            <a:off x="10294887" y="5362773"/>
            <a:ext cx="146893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numbers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74" name="Spreadsheets often allow different fonts"/>
          <p:cNvSpPr txBox="1">
            <a:spLocks noGrp="1"/>
          </p:cNvSpPr>
          <p:nvPr>
            <p:ph type="body" idx="1"/>
          </p:nvPr>
        </p:nvSpPr>
        <p:spPr>
          <a:xfrm>
            <a:off x="568037" y="1587896"/>
            <a:ext cx="1201189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often allow different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fonts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text sizes, colors, highlighting</a:t>
            </a: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5" name="Callout"/>
          <p:cNvSpPr/>
          <p:nvPr/>
        </p:nvSpPr>
        <p:spPr>
          <a:xfrm>
            <a:off x="3032869" y="4762500"/>
            <a:ext cx="1351360" cy="3714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64" y="0"/>
                </a:moveTo>
                <a:cubicBezTo>
                  <a:pt x="9304" y="0"/>
                  <a:pt x="8849" y="1653"/>
                  <a:pt x="8849" y="3692"/>
                </a:cubicBezTo>
                <a:lnTo>
                  <a:pt x="8849" y="7731"/>
                </a:lnTo>
                <a:lnTo>
                  <a:pt x="0" y="12900"/>
                </a:lnTo>
                <a:lnTo>
                  <a:pt x="8856" y="18069"/>
                </a:lnTo>
                <a:cubicBezTo>
                  <a:pt x="8880" y="20031"/>
                  <a:pt x="9319" y="21600"/>
                  <a:pt x="9864" y="21600"/>
                </a:cubicBezTo>
                <a:lnTo>
                  <a:pt x="20585" y="21600"/>
                </a:lnTo>
                <a:cubicBezTo>
                  <a:pt x="21146" y="21600"/>
                  <a:pt x="21600" y="19947"/>
                  <a:pt x="21600" y="17908"/>
                </a:cubicBezTo>
                <a:lnTo>
                  <a:pt x="21600" y="3692"/>
                </a:lnTo>
                <a:cubicBezTo>
                  <a:pt x="21600" y="1653"/>
                  <a:pt x="21146" y="0"/>
                  <a:pt x="20585" y="0"/>
                </a:cubicBezTo>
                <a:lnTo>
                  <a:pt x="9864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6" name="bold"/>
          <p:cNvSpPr txBox="1"/>
          <p:nvPr/>
        </p:nvSpPr>
        <p:spPr>
          <a:xfrm>
            <a:off x="2194222" y="4719637"/>
            <a:ext cx="7911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bold</a:t>
            </a:r>
          </a:p>
        </p:txBody>
      </p:sp>
      <p:sp>
        <p:nvSpPr>
          <p:cNvPr id="177" name="regular"/>
          <p:cNvSpPr txBox="1"/>
          <p:nvPr/>
        </p:nvSpPr>
        <p:spPr>
          <a:xfrm>
            <a:off x="1706810" y="5642173"/>
            <a:ext cx="122068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regular</a:t>
            </a:r>
          </a:p>
        </p:txBody>
      </p:sp>
      <p:sp>
        <p:nvSpPr>
          <p:cNvPr id="178" name="Callout"/>
          <p:cNvSpPr/>
          <p:nvPr/>
        </p:nvSpPr>
        <p:spPr>
          <a:xfrm>
            <a:off x="2970807" y="5702300"/>
            <a:ext cx="1351361" cy="336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64" y="0"/>
                </a:moveTo>
                <a:cubicBezTo>
                  <a:pt x="9304" y="0"/>
                  <a:pt x="8849" y="1823"/>
                  <a:pt x="8849" y="4071"/>
                </a:cubicBezTo>
                <a:lnTo>
                  <a:pt x="8849" y="6284"/>
                </a:lnTo>
                <a:lnTo>
                  <a:pt x="0" y="11983"/>
                </a:lnTo>
                <a:lnTo>
                  <a:pt x="8856" y="17682"/>
                </a:lnTo>
                <a:cubicBezTo>
                  <a:pt x="8877" y="19856"/>
                  <a:pt x="9317" y="21600"/>
                  <a:pt x="9864" y="21600"/>
                </a:cubicBezTo>
                <a:lnTo>
                  <a:pt x="20585" y="21600"/>
                </a:lnTo>
                <a:cubicBezTo>
                  <a:pt x="21146" y="21600"/>
                  <a:pt x="21600" y="19777"/>
                  <a:pt x="21600" y="17529"/>
                </a:cubicBezTo>
                <a:lnTo>
                  <a:pt x="21600" y="4071"/>
                </a:lnTo>
                <a:cubicBezTo>
                  <a:pt x="21600" y="1823"/>
                  <a:pt x="21146" y="0"/>
                  <a:pt x="20585" y="0"/>
                </a:cubicBezTo>
                <a:lnTo>
                  <a:pt x="9864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1088</TotalTime>
  <Words>2266</Words>
  <Application>Microsoft Office PowerPoint</Application>
  <PresentationFormat>Custom</PresentationFormat>
  <Paragraphs>539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Calibri</vt:lpstr>
      <vt:lpstr>Courier</vt:lpstr>
      <vt:lpstr>Gill Sans</vt:lpstr>
      <vt:lpstr>Gill Sans Light</vt:lpstr>
      <vt:lpstr>White</vt:lpstr>
      <vt:lpstr>CS 220 / CS319  Tabular Data  (CSV and Spreadsheets)</vt:lpstr>
      <vt:lpstr>Learning Objectives Today</vt:lpstr>
      <vt:lpstr>Today's Outline</vt:lpstr>
      <vt:lpstr>Spreadsheets (e.g., Excel)</vt:lpstr>
      <vt:lpstr>Spreadsheets (e.g., Excel)</vt:lpstr>
      <vt:lpstr>Spreadsheets (e.g., Excel)</vt:lpstr>
      <vt:lpstr>Spreadsheets (e.g., Excel)</vt:lpstr>
      <vt:lpstr>Spreadsheets (e.g., Excel)</vt:lpstr>
      <vt:lpstr>Spreadsheets (e.g., Excel)</vt:lpstr>
      <vt:lpstr>Spreadsheets (e.g., Excel)</vt:lpstr>
      <vt:lpstr>Excel Files</vt:lpstr>
      <vt:lpstr>Today's Outline</vt:lpstr>
      <vt:lpstr>CSVs</vt:lpstr>
      <vt:lpstr>CSV Files</vt:lpstr>
      <vt:lpstr>Basic Syntax</vt:lpstr>
      <vt:lpstr>Basic Syntax</vt:lpstr>
      <vt:lpstr>Basic Syntax</vt:lpstr>
      <vt:lpstr>Basic Syntax</vt:lpstr>
      <vt:lpstr>Advanced Syntax</vt:lpstr>
      <vt:lpstr>Today's Outline</vt:lpstr>
      <vt:lpstr>Data Management</vt:lpstr>
      <vt:lpstr>Data Management</vt:lpstr>
      <vt:lpstr>Data Management</vt:lpstr>
      <vt:lpstr>Data Management</vt:lpstr>
      <vt:lpstr>Data Management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Today's Outline</vt:lpstr>
      <vt:lpstr>Example: Student Information Survey</vt:lpstr>
      <vt:lpstr>Challenge: Hurricane Column Dump</vt:lpstr>
      <vt:lpstr>Challenge: Hurricanes per Year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[220] Tabular Data</dc:title>
  <dc:creator>Michael Doescher</dc:creator>
  <cp:lastModifiedBy>Gurmail Singh</cp:lastModifiedBy>
  <cp:revision>25</cp:revision>
  <dcterms:modified xsi:type="dcterms:W3CDTF">2023-03-01T16:37:50Z</dcterms:modified>
</cp:coreProperties>
</file>